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2" r:id="rId2"/>
    <p:sldId id="256" r:id="rId3"/>
    <p:sldId id="264" r:id="rId4"/>
    <p:sldId id="265" r:id="rId5"/>
    <p:sldId id="267" r:id="rId6"/>
    <p:sldId id="263" r:id="rId7"/>
    <p:sldId id="268" r:id="rId8"/>
    <p:sldId id="269" r:id="rId9"/>
    <p:sldId id="270" r:id="rId10"/>
    <p:sldId id="277" r:id="rId11"/>
    <p:sldId id="278" r:id="rId12"/>
    <p:sldId id="271" r:id="rId13"/>
    <p:sldId id="274" r:id="rId14"/>
    <p:sldId id="279" r:id="rId15"/>
    <p:sldId id="280" r:id="rId16"/>
    <p:sldId id="272" r:id="rId17"/>
    <p:sldId id="282" r:id="rId18"/>
    <p:sldId id="288" r:id="rId19"/>
    <p:sldId id="273" r:id="rId20"/>
    <p:sldId id="275" r:id="rId21"/>
    <p:sldId id="284" r:id="rId22"/>
    <p:sldId id="286" r:id="rId23"/>
    <p:sldId id="285" r:id="rId24"/>
    <p:sldId id="287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7E7"/>
    <a:srgbClr val="FFCCCC"/>
    <a:srgbClr val="FF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93" autoAdjust="0"/>
    <p:restoredTop sz="94600" autoAdjust="0"/>
  </p:normalViewPr>
  <p:slideViewPr>
    <p:cSldViewPr snapToGrid="0">
      <p:cViewPr varScale="1">
        <p:scale>
          <a:sx n="74" d="100"/>
          <a:sy n="74" d="100"/>
        </p:scale>
        <p:origin x="202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g>
</file>

<file path=ppt/media/image18.jpeg>
</file>

<file path=ppt/media/image19.png>
</file>

<file path=ppt/media/image2.png>
</file>

<file path=ppt/media/image20.jpg>
</file>

<file path=ppt/media/image21.jp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718F7C-453B-47F7-9C66-C2C217F6DAD6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7BAC6-E4C7-4B19-A2E5-C448DED1779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587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El </a:t>
            </a:r>
            <a:r>
              <a:rPr lang="es-CO" dirty="0" err="1"/>
              <a:t>click</a:t>
            </a:r>
            <a:r>
              <a:rPr lang="es-CO" dirty="0"/>
              <a:t> de programa tu asesoría dirige a “Agenda tu cita”.</a:t>
            </a:r>
          </a:p>
          <a:p>
            <a:endParaRPr lang="es-CO" dirty="0"/>
          </a:p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7BAC6-E4C7-4B19-A2E5-C448DED177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011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7BAC6-E4C7-4B19-A2E5-C448DED177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31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24A9F0-5947-4FDC-AD8D-3A59F8A429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739224-D355-4234-8448-1A78BAF08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B334D7-8840-40F2-B3FF-BB15F29FF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4E4B30-9A4E-4CC0-98D0-A2C14332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115AB6-953F-4DEC-AB61-A769140D7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73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EB87AF-B74D-4880-A331-6AA717DEE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10FF49B-AC49-4B0A-B3DE-31BED94791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2B1EF9-B6FE-4628-8E22-13D3AE742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42DC0A-11A7-4911-BF2F-EDA34D2A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2EDD530-107A-4D77-A74A-FCCD26747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728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4C3785C-DAB6-4B61-AC8E-A2DB8AA9D7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4CE2AE2-E58C-4E65-913C-2F67DF80E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80897A2-1691-4DC2-A59F-EB74388C5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BD99FE-DEF3-43B5-A73E-6A89A00A9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466792-219D-4630-AADD-BC586C1C1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933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BE3BAF-8892-4EFC-B817-A802F5D83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8AF8DC-2985-4201-83A8-E92D0C1D5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76859A-EC7D-4092-9588-E9AD58532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F95430-22E3-40C8-A239-9D722E48E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E276973-F99D-420E-AD7B-67C52C1DA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435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F840BA-FEE5-4EB2-A4FA-8C5694B77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C73F043-4D35-4B06-B306-880FA1A64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E87015A-F925-410E-B3A3-D7323880E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961BEA-E09D-443C-B452-EA8AB70EE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FF3112-7267-4BE5-B9F2-23DED73EB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42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EAFB4-5342-4E1D-896C-149267842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A536A91-C9CD-47A0-A059-63D58FED2F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863C41-E15C-41F1-9AA9-A86B3CB29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D71DBA8-FCCD-46DF-B5DB-A1090CE16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52CD126-BAA9-458D-85A9-25EB7B774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1D3D8E0-5F98-4D07-8092-B31B1ACE9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918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008FBF-48C3-4344-A225-AF4450F95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F7F381-2702-45B3-BA61-865786DE0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E408EAA-6FC5-4C48-8B8B-A78209710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69C9BEF-5BBE-4A91-81FC-CD3663F978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AEE84FC-0722-4305-8F7B-8858F6F463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C31DC4D-1045-405C-B329-2DA15EC71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61CD901-094B-45F0-B062-6117A6C01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88EF85C-B9D5-49B9-8597-467AB5E64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39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FA957-BF51-4B03-9DCB-7A9CAD8C1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1F829E2-4CE1-480B-BD70-C9432764F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501CEF3-1A74-4401-A6EB-9094847BE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A3B4F8-212A-453B-B60E-EE8A99A4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61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8F88222-9FE1-40F2-9D16-3B53C228F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CE52C39-CFE0-4408-AE43-D7FD4F502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13E1B0F-4CB6-40EB-BD05-B1EC2A181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571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AD9304-FFD8-4A63-8EA7-F4A8A765B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868FD2-675E-40A8-B905-8C9BC3CC9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D8E6747-2D97-42CB-BFF6-34A25F7E6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C1D60E2-6FE0-4212-A47E-9F4C3ACC8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32B823-01CE-4076-8177-852848C1F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14DC4CC-E755-4564-87B9-A981F129A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487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AC185D-5D41-497B-9D96-31BFB5FD8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01166B7-E7BA-44DE-BF6D-57B96413A1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02DA2D3-BEDD-4B9B-B463-9E38EFB14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D3CED3B-E8EE-4B07-9784-8774FC0C6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6FC0CB-B721-401E-8593-7D41FFE2E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2718C6C-05D7-4339-9043-C829612A9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52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2935E90-6EFB-43C6-886E-111CBA841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E7AF34F-EBAD-460B-A19F-74B470F77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856CFA-D2EB-486B-AC27-8CA5A8A3F2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7A663-2353-42B1-8B38-B89B7E9EF10E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3B23B73-0A58-4F0B-BC47-7F93B064C7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9187BE-E748-4213-858E-1F6A4C7342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DE6DA-6895-4E99-B196-087A30A89B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218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hyperlink" Target="mailto:casa_magaly@hotmai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hyperlink" Target="mailto:casa_magaly@hotmai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21.jp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mailto:casa_magaly@hotmail.com" TargetMode="External"/><Relationship Id="rId7" Type="http://schemas.openxmlformats.org/officeDocument/2006/relationships/image" Target="../media/image3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jpe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23.jpeg"/><Relationship Id="rId7" Type="http://schemas.microsoft.com/office/2007/relationships/hdphoto" Target="../media/hdphoto2.wdp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5.jpeg"/><Relationship Id="rId10" Type="http://schemas.openxmlformats.org/officeDocument/2006/relationships/image" Target="../media/image4.png"/><Relationship Id="rId4" Type="http://schemas.openxmlformats.org/officeDocument/2006/relationships/image" Target="../media/image24.jpeg"/><Relationship Id="rId9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image" Target="../media/image22.jpeg"/><Relationship Id="rId7" Type="http://schemas.openxmlformats.org/officeDocument/2006/relationships/image" Target="../media/image28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eg"/><Relationship Id="rId3" Type="http://schemas.openxmlformats.org/officeDocument/2006/relationships/image" Target="../media/image28.jpeg"/><Relationship Id="rId7" Type="http://schemas.openxmlformats.org/officeDocument/2006/relationships/image" Target="../media/image31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5.jpeg"/><Relationship Id="rId4" Type="http://schemas.openxmlformats.org/officeDocument/2006/relationships/image" Target="../media/image29.jpeg"/><Relationship Id="rId9" Type="http://schemas.openxmlformats.org/officeDocument/2006/relationships/image" Target="../media/image33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eg"/><Relationship Id="rId3" Type="http://schemas.openxmlformats.org/officeDocument/2006/relationships/image" Target="../media/image33.jpeg"/><Relationship Id="rId7" Type="http://schemas.openxmlformats.org/officeDocument/2006/relationships/image" Target="../media/image36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jpeg"/><Relationship Id="rId5" Type="http://schemas.openxmlformats.org/officeDocument/2006/relationships/image" Target="../media/image16.jpeg"/><Relationship Id="rId4" Type="http://schemas.openxmlformats.org/officeDocument/2006/relationships/image" Target="../media/image34.jpe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jpeg"/><Relationship Id="rId3" Type="http://schemas.openxmlformats.org/officeDocument/2006/relationships/image" Target="../media/image35.jpeg"/><Relationship Id="rId7" Type="http://schemas.openxmlformats.org/officeDocument/2006/relationships/image" Target="../media/image40.jpe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jpeg"/><Relationship Id="rId5" Type="http://schemas.openxmlformats.org/officeDocument/2006/relationships/image" Target="../media/image37.jpeg"/><Relationship Id="rId4" Type="http://schemas.openxmlformats.org/officeDocument/2006/relationships/image" Target="../media/image36.jpeg"/><Relationship Id="rId9" Type="http://schemas.openxmlformats.org/officeDocument/2006/relationships/image" Target="../media/image42.jpe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jpe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hyperlink" Target="mailto:casa_magaly@hotmai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42.jpeg"/><Relationship Id="rId5" Type="http://schemas.openxmlformats.org/officeDocument/2006/relationships/image" Target="../media/image9.png"/><Relationship Id="rId10" Type="http://schemas.openxmlformats.org/officeDocument/2006/relationships/image" Target="../media/image41.jpeg"/><Relationship Id="rId4" Type="http://schemas.microsoft.com/office/2007/relationships/hdphoto" Target="../media/hdphoto3.wdp"/><Relationship Id="rId9" Type="http://schemas.openxmlformats.org/officeDocument/2006/relationships/image" Target="../media/image3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www.luciana.com.mx/" TargetMode="External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mailto:casa_magaly@hotmail.com" TargetMode="External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E11E1BE-A626-4103-8B53-7AF2F9042DF1}"/>
              </a:ext>
            </a:extLst>
          </p:cNvPr>
          <p:cNvSpPr/>
          <p:nvPr/>
        </p:nvSpPr>
        <p:spPr>
          <a:xfrm>
            <a:off x="4083570" y="2555823"/>
            <a:ext cx="4024859" cy="17463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bg1"/>
                </a:solidFill>
                <a:latin typeface="Proxima Nova Alt Rg" panose="02000506030000020004" pitchFamily="50" charset="0"/>
              </a:rPr>
              <a:t>Home Casa Magaly</a:t>
            </a:r>
            <a:endParaRPr lang="en-US" dirty="0">
              <a:solidFill>
                <a:schemeClr val="bg1"/>
              </a:solidFill>
              <a:latin typeface="Proxima Nova Alt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8525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magen que contiene cama, cubierto, agua, parado&#10;&#10;Descripción generada automáticamente">
            <a:extLst>
              <a:ext uri="{FF2B5EF4-FFF2-40B4-BE49-F238E27FC236}">
                <a16:creationId xmlns:a16="http://schemas.microsoft.com/office/drawing/2014/main" id="{F382D28E-0953-DA23-2F7A-661889E732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24" b="39911"/>
          <a:stretch/>
        </p:blipFill>
        <p:spPr>
          <a:xfrm>
            <a:off x="781538" y="4629867"/>
            <a:ext cx="4674379" cy="2228133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8BC569A-D9BB-0E95-6BF1-E1E170F8CD67}"/>
              </a:ext>
            </a:extLst>
          </p:cNvPr>
          <p:cNvSpPr txBox="1"/>
          <p:nvPr/>
        </p:nvSpPr>
        <p:spPr>
          <a:xfrm>
            <a:off x="465020" y="1100343"/>
            <a:ext cx="609600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9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¡Manos a la obra!</a:t>
            </a:r>
          </a:p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Empezamos con el patrón de tu vestido que luego cortaremos en la tela que hayas elegido. Para armarlo, coseremos cada pieza y bordaremos los detalles con absoluta delicadeza.</a:t>
            </a:r>
          </a:p>
        </p:txBody>
      </p:sp>
      <p:pic>
        <p:nvPicPr>
          <p:cNvPr id="5" name="Imagen 4" descr="Imagen que contiene ropa, tabla, taza, rosquilla&#10;&#10;Descripción generada automáticamente">
            <a:extLst>
              <a:ext uri="{FF2B5EF4-FFF2-40B4-BE49-F238E27FC236}">
                <a16:creationId xmlns:a16="http://schemas.microsoft.com/office/drawing/2014/main" id="{CBA6D700-4DD4-5068-F848-1589D14ED0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9137" y="647051"/>
            <a:ext cx="4673599" cy="311573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708D456-61A4-F247-7716-DE9146BF38A9}"/>
              </a:ext>
            </a:extLst>
          </p:cNvPr>
          <p:cNvSpPr txBox="1"/>
          <p:nvPr/>
        </p:nvSpPr>
        <p:spPr>
          <a:xfrm>
            <a:off x="5713050" y="5538336"/>
            <a:ext cx="60960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9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¡Últimos detalles y listo!</a:t>
            </a:r>
          </a:p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Solo quedan un par de pruebas donde definiremos detalles, haremos correcciones y así, tu vestido estará listo para el día de tu boda.</a:t>
            </a:r>
          </a:p>
        </p:txBody>
      </p:sp>
    </p:spTree>
    <p:extLst>
      <p:ext uri="{BB962C8B-B14F-4D97-AF65-F5344CB8AC3E}">
        <p14:creationId xmlns:p14="http://schemas.microsoft.com/office/powerpoint/2010/main" val="3700979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E799D36-2CDD-E6D8-08F0-32001F2161E7}"/>
              </a:ext>
            </a:extLst>
          </p:cNvPr>
          <p:cNvSpPr/>
          <p:nvPr/>
        </p:nvSpPr>
        <p:spPr>
          <a:xfrm>
            <a:off x="0" y="4389119"/>
            <a:ext cx="12192000" cy="2468881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1B7FAC4-D138-F0C3-3D8E-0AA0AE14DBE4}"/>
              </a:ext>
            </a:extLst>
          </p:cNvPr>
          <p:cNvSpPr txBox="1"/>
          <p:nvPr/>
        </p:nvSpPr>
        <p:spPr>
          <a:xfrm>
            <a:off x="4840574" y="5239619"/>
            <a:ext cx="251085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CO" dirty="0">
                <a:latin typeface="Avenir Next LT Pro" panose="020B0504020202020204" pitchFamily="34" charset="0"/>
              </a:rPr>
              <a:t>¡Agenda tu cita!</a:t>
            </a:r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1B412E5-62B8-CFBA-1D1D-E74D5C8D0746}"/>
              </a:ext>
            </a:extLst>
          </p:cNvPr>
          <p:cNvSpPr txBox="1"/>
          <p:nvPr/>
        </p:nvSpPr>
        <p:spPr>
          <a:xfrm>
            <a:off x="8461944" y="4712811"/>
            <a:ext cx="3393993" cy="20313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Avenida 15 # 119 – 52, Bogotá.</a:t>
            </a:r>
          </a:p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+57 310 304 3345</a:t>
            </a:r>
            <a:endParaRPr lang="en-US" sz="1600" kern="100" dirty="0">
              <a:latin typeface="Avenir Next LT Pro" panose="020B0504020202020204" pitchFamily="34" charset="0"/>
            </a:endParaRPr>
          </a:p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Horario:</a:t>
            </a:r>
            <a:br>
              <a:rPr lang="es-CO" sz="1600" kern="100" dirty="0">
                <a:latin typeface="Avenir Next LT Pro" panose="020B0504020202020204" pitchFamily="34" charset="0"/>
              </a:rPr>
            </a:br>
            <a:r>
              <a:rPr lang="en-US" sz="1600" kern="100" dirty="0">
                <a:latin typeface="Avenir Next LT Pro" panose="020B0504020202020204" pitchFamily="34" charset="0"/>
              </a:rPr>
              <a:t>L-S 10:00 – 19:00</a:t>
            </a:r>
          </a:p>
          <a:p>
            <a:pPr>
              <a:spcBef>
                <a:spcPts val="1200"/>
              </a:spcBef>
            </a:pPr>
            <a:r>
              <a:rPr lang="en-US" sz="1600" kern="100" dirty="0">
                <a:latin typeface="Avenir Next LT Pro" panose="020B05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casa_magaly@hotmail.com</a:t>
            </a:r>
            <a:br>
              <a:rPr lang="en-US" sz="1600" kern="100" dirty="0">
                <a:latin typeface="Avenir Next LT Pro" panose="020B0504020202020204" pitchFamily="34" charset="0"/>
              </a:rPr>
            </a:br>
            <a:r>
              <a:rPr lang="en-US" sz="1600" kern="100" dirty="0">
                <a:latin typeface="Avenir Next LT Pro" panose="020B0504020202020204" pitchFamily="34" charset="0"/>
              </a:rPr>
              <a:t>moralesrossmary@hotmail.com</a:t>
            </a:r>
          </a:p>
        </p:txBody>
      </p:sp>
      <p:pic>
        <p:nvPicPr>
          <p:cNvPr id="7" name="Picture 2" descr="instagram Icon 3350460">
            <a:extLst>
              <a:ext uri="{FF2B5EF4-FFF2-40B4-BE49-F238E27FC236}">
                <a16:creationId xmlns:a16="http://schemas.microsoft.com/office/drawing/2014/main" id="{2DEC9F36-C4B0-8C52-B640-C6C2D4B8C2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400000"/>
                    </a14:imgEffect>
                    <a14:imgEffect>
                      <a14:brightnessContrast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684" y="5698122"/>
            <a:ext cx="338555" cy="338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Logo de facebook - Iconos gratis de social">
            <a:extLst>
              <a:ext uri="{FF2B5EF4-FFF2-40B4-BE49-F238E27FC236}">
                <a16:creationId xmlns:a16="http://schemas.microsoft.com/office/drawing/2014/main" id="{9A18ABCF-F670-1D68-C1CE-587213C93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719" y="5698122"/>
            <a:ext cx="338554" cy="33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whatsapp Icon 3196008">
            <a:extLst>
              <a:ext uri="{FF2B5EF4-FFF2-40B4-BE49-F238E27FC236}">
                <a16:creationId xmlns:a16="http://schemas.microsoft.com/office/drawing/2014/main" id="{FDFB3AED-A897-FADD-1297-5A0E4D330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807" y="5675662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 descr="Forma&#10;&#10;Descripción generada automáticamente con confianza media">
            <a:extLst>
              <a:ext uri="{FF2B5EF4-FFF2-40B4-BE49-F238E27FC236}">
                <a16:creationId xmlns:a16="http://schemas.microsoft.com/office/drawing/2014/main" id="{67D1620A-8AEB-6242-FA24-9F15251D9A6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8" t="8054" b="1592"/>
          <a:stretch/>
        </p:blipFill>
        <p:spPr>
          <a:xfrm>
            <a:off x="459920" y="5250889"/>
            <a:ext cx="2944573" cy="745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n 10" descr="Imagen que contiene cama, cubierto, agua, parado&#10;&#10;Descripción generada automáticamente">
            <a:extLst>
              <a:ext uri="{FF2B5EF4-FFF2-40B4-BE49-F238E27FC236}">
                <a16:creationId xmlns:a16="http://schemas.microsoft.com/office/drawing/2014/main" id="{776A93A7-A988-A3D4-26E8-C060152CDF4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24" b="27257"/>
          <a:stretch/>
        </p:blipFill>
        <p:spPr>
          <a:xfrm>
            <a:off x="781538" y="667465"/>
            <a:ext cx="4674379" cy="3115732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0A9F450A-7D38-367A-02D1-0A3C521092E9}"/>
              </a:ext>
            </a:extLst>
          </p:cNvPr>
          <p:cNvSpPr txBox="1"/>
          <p:nvPr/>
        </p:nvSpPr>
        <p:spPr>
          <a:xfrm>
            <a:off x="5713050" y="1517445"/>
            <a:ext cx="60960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9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¡Últimos detalles y listo!</a:t>
            </a:r>
          </a:p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Solo quedan un par de pruebas donde definiremos detalles, haremos correcciones y así, tu vestido estará listo para el día de tu boda.</a:t>
            </a:r>
          </a:p>
        </p:txBody>
      </p:sp>
    </p:spTree>
    <p:extLst>
      <p:ext uri="{BB962C8B-B14F-4D97-AF65-F5344CB8AC3E}">
        <p14:creationId xmlns:p14="http://schemas.microsoft.com/office/powerpoint/2010/main" val="3657722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E11E1BE-A626-4103-8B53-7AF2F9042DF1}"/>
              </a:ext>
            </a:extLst>
          </p:cNvPr>
          <p:cNvSpPr/>
          <p:nvPr/>
        </p:nvSpPr>
        <p:spPr>
          <a:xfrm>
            <a:off x="4083570" y="2555823"/>
            <a:ext cx="4024859" cy="17463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bg1"/>
                </a:solidFill>
                <a:latin typeface="Proxima Nova Alt Rg" panose="02000506030000020004" pitchFamily="50" charset="0"/>
              </a:rPr>
              <a:t>Agenda tu cita</a:t>
            </a:r>
            <a:endParaRPr lang="en-US" dirty="0">
              <a:solidFill>
                <a:schemeClr val="bg1"/>
              </a:solidFill>
              <a:latin typeface="Proxima Nova Alt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360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1500F310-DE72-6880-BF60-CFB9E90B8327}"/>
              </a:ext>
            </a:extLst>
          </p:cNvPr>
          <p:cNvSpPr/>
          <p:nvPr/>
        </p:nvSpPr>
        <p:spPr>
          <a:xfrm>
            <a:off x="0" y="5830289"/>
            <a:ext cx="12192000" cy="1027712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magen 12" descr="Un grupo de personas en un parque&#10;&#10;Descripción generada automáticamente con confianza media">
            <a:extLst>
              <a:ext uri="{FF2B5EF4-FFF2-40B4-BE49-F238E27FC236}">
                <a16:creationId xmlns:a16="http://schemas.microsoft.com/office/drawing/2014/main" id="{4CAB3166-5B5E-09A9-6DF6-A72893D8A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54" b="2651"/>
          <a:stretch/>
        </p:blipFill>
        <p:spPr>
          <a:xfrm>
            <a:off x="0" y="-1"/>
            <a:ext cx="12192000" cy="5815637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740A0D1-0977-A121-2F94-DCC763511485}"/>
              </a:ext>
            </a:extLst>
          </p:cNvPr>
          <p:cNvSpPr txBox="1"/>
          <p:nvPr/>
        </p:nvSpPr>
        <p:spPr>
          <a:xfrm>
            <a:off x="494769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Nuestro Servicio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2128ACE-D674-FA56-4292-987EA2D8B0D0}"/>
              </a:ext>
            </a:extLst>
          </p:cNvPr>
          <p:cNvSpPr txBox="1"/>
          <p:nvPr/>
        </p:nvSpPr>
        <p:spPr>
          <a:xfrm>
            <a:off x="3548061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Agenda tu cita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5D16DEA-C226-70E2-1083-5A6BD8512013}"/>
              </a:ext>
            </a:extLst>
          </p:cNvPr>
          <p:cNvSpPr txBox="1"/>
          <p:nvPr/>
        </p:nvSpPr>
        <p:spPr>
          <a:xfrm>
            <a:off x="6601353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Nuestro Equipo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B2B382C-54A4-CCCB-C382-5C519565E525}"/>
              </a:ext>
            </a:extLst>
          </p:cNvPr>
          <p:cNvSpPr txBox="1"/>
          <p:nvPr/>
        </p:nvSpPr>
        <p:spPr>
          <a:xfrm>
            <a:off x="9654646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Álbum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4DBFBB0-93EA-DC45-51FF-1D9A3599CE90}"/>
              </a:ext>
            </a:extLst>
          </p:cNvPr>
          <p:cNvSpPr txBox="1"/>
          <p:nvPr/>
        </p:nvSpPr>
        <p:spPr>
          <a:xfrm>
            <a:off x="858769" y="2207041"/>
            <a:ext cx="104744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Programa tu cita y cuéntanos de tu vestido soñado</a:t>
            </a:r>
            <a:endParaRPr 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FA61A290-2234-E3CC-B8BE-6D7FD642D81E}"/>
              </a:ext>
            </a:extLst>
          </p:cNvPr>
          <p:cNvSpPr/>
          <p:nvPr/>
        </p:nvSpPr>
        <p:spPr>
          <a:xfrm>
            <a:off x="9031574" y="6102124"/>
            <a:ext cx="2863592" cy="510916"/>
          </a:xfrm>
          <a:prstGeom prst="roundRect">
            <a:avLst>
              <a:gd name="adj" fmla="val 50000"/>
            </a:avLst>
          </a:prstGeom>
          <a:solidFill>
            <a:schemeClr val="bg1">
              <a:alpha val="7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32000" tIns="0" rIns="0" bIns="0" rtlCol="0" anchor="ctr"/>
          <a:lstStyle/>
          <a:p>
            <a:pPr algn="ctr"/>
            <a:r>
              <a:rPr lang="es-CO" sz="1600" dirty="0">
                <a:solidFill>
                  <a:schemeClr val="tx1"/>
                </a:solidFill>
                <a:latin typeface="Georgia" panose="02040502050405020303" pitchFamily="18" charset="0"/>
              </a:rPr>
              <a:t>Agenda tu cita aquí</a:t>
            </a: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10" name="Picture 2" descr="whatsapp Icon 3196008">
            <a:extLst>
              <a:ext uri="{FF2B5EF4-FFF2-40B4-BE49-F238E27FC236}">
                <a16:creationId xmlns:a16="http://schemas.microsoft.com/office/drawing/2014/main" id="{9B34B223-6CF5-E000-F58C-3EC789531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0225" y="6173328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5797A7F8-F92B-47EC-4A47-447CA1F84F8E}"/>
              </a:ext>
            </a:extLst>
          </p:cNvPr>
          <p:cNvSpPr txBox="1"/>
          <p:nvPr/>
        </p:nvSpPr>
        <p:spPr>
          <a:xfrm>
            <a:off x="4828309" y="4753931"/>
            <a:ext cx="2535382" cy="437198"/>
          </a:xfrm>
          <a:prstGeom prst="roundRect">
            <a:avLst>
              <a:gd name="adj" fmla="val 26838"/>
            </a:avLst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Programa tu asesoría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0A627987-3AA0-A5FB-F2EE-CB91DDE7F644}"/>
              </a:ext>
            </a:extLst>
          </p:cNvPr>
          <p:cNvSpPr/>
          <p:nvPr/>
        </p:nvSpPr>
        <p:spPr>
          <a:xfrm>
            <a:off x="9946189" y="4444436"/>
            <a:ext cx="3447183" cy="11079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Este </a:t>
            </a:r>
            <a:r>
              <a:rPr lang="es-CO" dirty="0" err="1"/>
              <a:t>click</a:t>
            </a:r>
            <a:r>
              <a:rPr lang="es-CO" dirty="0"/>
              <a:t> de programa tu asesoría envía a </a:t>
            </a:r>
            <a:r>
              <a:rPr lang="es-CO" dirty="0" err="1"/>
              <a:t>whatsapp</a:t>
            </a:r>
            <a:r>
              <a:rPr lang="es-CO" dirty="0"/>
              <a:t>.</a:t>
            </a:r>
            <a:endParaRPr lang="en-US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97B62E66-80CD-E7F8-52C9-CE47D1CDE6A0}"/>
              </a:ext>
            </a:extLst>
          </p:cNvPr>
          <p:cNvSpPr txBox="1"/>
          <p:nvPr/>
        </p:nvSpPr>
        <p:spPr>
          <a:xfrm>
            <a:off x="2314953" y="6139843"/>
            <a:ext cx="7562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¿Cómo es tu vestido soñado?</a:t>
            </a:r>
            <a:endParaRPr lang="en-US" sz="28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pic>
        <p:nvPicPr>
          <p:cNvPr id="2" name="Imagen 1" descr="Forma&#10;&#10;Descripción generada automáticamente con confianza media">
            <a:extLst>
              <a:ext uri="{FF2B5EF4-FFF2-40B4-BE49-F238E27FC236}">
                <a16:creationId xmlns:a16="http://schemas.microsoft.com/office/drawing/2014/main" id="{712E5D78-F95C-5C99-F9D0-97C88D1D1FE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985"/>
          <a:stretch/>
        </p:blipFill>
        <p:spPr>
          <a:xfrm>
            <a:off x="5147188" y="193514"/>
            <a:ext cx="2385744" cy="676641"/>
          </a:xfrm>
          <a:prstGeom prst="rect">
            <a:avLst/>
          </a:prstGeom>
          <a:solidFill>
            <a:schemeClr val="tx1">
              <a:alpha val="27000"/>
            </a:schemeClr>
          </a:solidFill>
        </p:spPr>
      </p:pic>
      <p:pic>
        <p:nvPicPr>
          <p:cNvPr id="12" name="Imagen 11" descr="Forma&#10;&#10;Descripción generada automáticamente con confianza media">
            <a:extLst>
              <a:ext uri="{FF2B5EF4-FFF2-40B4-BE49-F238E27FC236}">
                <a16:creationId xmlns:a16="http://schemas.microsoft.com/office/drawing/2014/main" id="{1EAF956E-2779-7982-866E-565483113D5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15"/>
          <a:stretch/>
        </p:blipFill>
        <p:spPr>
          <a:xfrm>
            <a:off x="4659070" y="193514"/>
            <a:ext cx="488118" cy="676641"/>
          </a:xfrm>
          <a:prstGeom prst="rect">
            <a:avLst/>
          </a:prstGeom>
          <a:solidFill>
            <a:schemeClr val="tx1">
              <a:alpha val="27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392692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>
            <a:extLst>
              <a:ext uri="{FF2B5EF4-FFF2-40B4-BE49-F238E27FC236}">
                <a16:creationId xmlns:a16="http://schemas.microsoft.com/office/drawing/2014/main" id="{AED03C62-5A57-E9F0-4988-B7D0A4C75E27}"/>
              </a:ext>
            </a:extLst>
          </p:cNvPr>
          <p:cNvSpPr/>
          <p:nvPr/>
        </p:nvSpPr>
        <p:spPr>
          <a:xfrm>
            <a:off x="0" y="0"/>
            <a:ext cx="12192000" cy="1867837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2C953CE-692C-E2FE-3E51-7C04A28428CC}"/>
              </a:ext>
            </a:extLst>
          </p:cNvPr>
          <p:cNvSpPr txBox="1"/>
          <p:nvPr/>
        </p:nvSpPr>
        <p:spPr>
          <a:xfrm>
            <a:off x="974360" y="2191468"/>
            <a:ext cx="4087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Contáctanos</a:t>
            </a:r>
            <a:endParaRPr lang="en-US" sz="24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5FB41DC-4E4C-7D63-2E32-1D4FCD616C1B}"/>
              </a:ext>
            </a:extLst>
          </p:cNvPr>
          <p:cNvSpPr/>
          <p:nvPr/>
        </p:nvSpPr>
        <p:spPr>
          <a:xfrm>
            <a:off x="974360" y="2817600"/>
            <a:ext cx="4759386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1400" dirty="0">
                <a:solidFill>
                  <a:schemeClr val="tx1"/>
                </a:solidFill>
                <a:latin typeface="Proxima Nova Alt Rg" panose="02000506030000020004" pitchFamily="50" charset="0"/>
              </a:rPr>
              <a:t>Nombre completo*</a:t>
            </a:r>
            <a:endParaRPr lang="en-US" sz="1400" dirty="0">
              <a:solidFill>
                <a:schemeClr val="tx1"/>
              </a:solidFill>
              <a:latin typeface="Proxima Nova Alt Rg" panose="02000506030000020004" pitchFamily="50" charset="0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A67C210-DC30-FC05-E2CC-C8BBDE137E88}"/>
              </a:ext>
            </a:extLst>
          </p:cNvPr>
          <p:cNvSpPr/>
          <p:nvPr/>
        </p:nvSpPr>
        <p:spPr>
          <a:xfrm>
            <a:off x="6089996" y="2817600"/>
            <a:ext cx="4759386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1400" dirty="0">
                <a:solidFill>
                  <a:schemeClr val="tx1"/>
                </a:solidFill>
                <a:latin typeface="Proxima Nova Alt Rg" panose="02000506030000020004" pitchFamily="50" charset="0"/>
              </a:rPr>
              <a:t>WhatsApp*</a:t>
            </a:r>
            <a:endParaRPr lang="en-US" sz="1400" dirty="0">
              <a:solidFill>
                <a:schemeClr val="tx1"/>
              </a:solidFill>
              <a:latin typeface="Proxima Nova Alt Rg" panose="02000506030000020004" pitchFamily="50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43217A3A-F04A-4ACA-80C9-8310844F30F2}"/>
              </a:ext>
            </a:extLst>
          </p:cNvPr>
          <p:cNvSpPr/>
          <p:nvPr/>
        </p:nvSpPr>
        <p:spPr>
          <a:xfrm>
            <a:off x="974360" y="3557640"/>
            <a:ext cx="4759386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1400" dirty="0">
                <a:solidFill>
                  <a:schemeClr val="tx1"/>
                </a:solidFill>
                <a:latin typeface="Proxima Nova Alt Rg" panose="02000506030000020004" pitchFamily="50" charset="0"/>
              </a:rPr>
              <a:t>Correo electrónico*</a:t>
            </a:r>
            <a:endParaRPr lang="en-US" sz="1400" dirty="0">
              <a:solidFill>
                <a:schemeClr val="tx1"/>
              </a:solidFill>
              <a:latin typeface="Proxima Nova Alt Rg" panose="02000506030000020004" pitchFamily="50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F4393A27-172B-D849-1762-74B78683D234}"/>
              </a:ext>
            </a:extLst>
          </p:cNvPr>
          <p:cNvSpPr/>
          <p:nvPr/>
        </p:nvSpPr>
        <p:spPr>
          <a:xfrm>
            <a:off x="6082251" y="3557640"/>
            <a:ext cx="4759386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1400" dirty="0">
                <a:solidFill>
                  <a:schemeClr val="tx1"/>
                </a:solidFill>
                <a:latin typeface="Proxima Nova Alt Rg" panose="02000506030000020004" pitchFamily="50" charset="0"/>
              </a:rPr>
              <a:t>Fecha del matrimonio o día del evento*</a:t>
            </a:r>
            <a:endParaRPr lang="en-US" sz="1400" dirty="0">
              <a:solidFill>
                <a:schemeClr val="tx1"/>
              </a:solidFill>
              <a:latin typeface="Proxima Nova Alt Rg" panose="02000506030000020004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A5EF69E4-46AC-6438-2ADF-E9A8CD6222C3}"/>
              </a:ext>
            </a:extLst>
          </p:cNvPr>
          <p:cNvSpPr/>
          <p:nvPr/>
        </p:nvSpPr>
        <p:spPr>
          <a:xfrm>
            <a:off x="966615" y="4297680"/>
            <a:ext cx="9875022" cy="16779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CO" sz="1400" dirty="0">
                <a:solidFill>
                  <a:schemeClr val="tx1"/>
                </a:solidFill>
                <a:latin typeface="Proxima Nova Alt Rg" panose="02000506030000020004" pitchFamily="50" charset="0"/>
              </a:rPr>
              <a:t>Cuéntanos un poco sobre tu vestido soñado*</a:t>
            </a:r>
            <a:endParaRPr lang="en-US" sz="1400" dirty="0">
              <a:solidFill>
                <a:schemeClr val="tx1"/>
              </a:solidFill>
              <a:latin typeface="Proxima Nova Alt Rg" panose="02000506030000020004" pitchFamily="50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7C984458-C8FD-D321-49BE-15FFF268C69D}"/>
              </a:ext>
            </a:extLst>
          </p:cNvPr>
          <p:cNvSpPr txBox="1"/>
          <p:nvPr/>
        </p:nvSpPr>
        <p:spPr>
          <a:xfrm>
            <a:off x="4786124" y="6358538"/>
            <a:ext cx="2619753" cy="437198"/>
          </a:xfrm>
          <a:prstGeom prst="roundRect">
            <a:avLst>
              <a:gd name="adj" fmla="val 26838"/>
            </a:avLst>
          </a:prstGeom>
          <a:solidFill>
            <a:schemeClr val="bg1"/>
          </a:solidFill>
          <a:ln>
            <a:solidFill>
              <a:srgbClr val="FFCCC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Enviar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A969DF2-97B7-C5C3-F2A3-26678C5D3967}"/>
              </a:ext>
            </a:extLst>
          </p:cNvPr>
          <p:cNvSpPr txBox="1"/>
          <p:nvPr/>
        </p:nvSpPr>
        <p:spPr>
          <a:xfrm>
            <a:off x="2314953" y="309555"/>
            <a:ext cx="7562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¿Cómo es tu vestido soñado?</a:t>
            </a:r>
            <a:endParaRPr lang="en-US" sz="28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F3C1545D-42B6-B025-BE56-E85F0D2C3F61}"/>
              </a:ext>
            </a:extLst>
          </p:cNvPr>
          <p:cNvSpPr txBox="1"/>
          <p:nvPr/>
        </p:nvSpPr>
        <p:spPr>
          <a:xfrm>
            <a:off x="1242646" y="949588"/>
            <a:ext cx="962397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Muéstranos tus fotos favoritas y todos los referentes que tengas. Según tus gustos, tu cuerpo, tu estilo y el lugar de tu boda, te asesoraremos para que elijas el mejor vestido.</a:t>
            </a:r>
            <a:endParaRPr lang="es-ES" sz="1600" dirty="0">
              <a:latin typeface="Proxima Nova Alt Rg" panose="02000506030000020004" pitchFamily="50" charset="0"/>
              <a:cs typeface="Arabic Typesetting" panose="020B0604020202020204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81378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25FB41DC-4E4C-7D63-2E32-1D4FCD616C1B}"/>
              </a:ext>
            </a:extLst>
          </p:cNvPr>
          <p:cNvSpPr/>
          <p:nvPr/>
        </p:nvSpPr>
        <p:spPr>
          <a:xfrm>
            <a:off x="974360" y="113474"/>
            <a:ext cx="4759386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1400" dirty="0">
                <a:solidFill>
                  <a:schemeClr val="tx1"/>
                </a:solidFill>
                <a:latin typeface="Proxima Nova Alt Rg" panose="02000506030000020004" pitchFamily="50" charset="0"/>
              </a:rPr>
              <a:t>Nombre completo*</a:t>
            </a:r>
            <a:endParaRPr lang="en-US" sz="1400" dirty="0">
              <a:solidFill>
                <a:schemeClr val="tx1"/>
              </a:solidFill>
              <a:latin typeface="Proxima Nova Alt Rg" panose="02000506030000020004" pitchFamily="50" charset="0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A67C210-DC30-FC05-E2CC-C8BBDE137E88}"/>
              </a:ext>
            </a:extLst>
          </p:cNvPr>
          <p:cNvSpPr/>
          <p:nvPr/>
        </p:nvSpPr>
        <p:spPr>
          <a:xfrm>
            <a:off x="6089996" y="113474"/>
            <a:ext cx="4759386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1400" dirty="0">
                <a:solidFill>
                  <a:schemeClr val="tx1"/>
                </a:solidFill>
                <a:latin typeface="Proxima Nova Alt Rg" panose="02000506030000020004" pitchFamily="50" charset="0"/>
              </a:rPr>
              <a:t>WhatsApp*</a:t>
            </a:r>
            <a:endParaRPr lang="en-US" sz="1400" dirty="0">
              <a:solidFill>
                <a:schemeClr val="tx1"/>
              </a:solidFill>
              <a:latin typeface="Proxima Nova Alt Rg" panose="02000506030000020004" pitchFamily="50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43217A3A-F04A-4ACA-80C9-8310844F30F2}"/>
              </a:ext>
            </a:extLst>
          </p:cNvPr>
          <p:cNvSpPr/>
          <p:nvPr/>
        </p:nvSpPr>
        <p:spPr>
          <a:xfrm>
            <a:off x="974360" y="853514"/>
            <a:ext cx="4759386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1400" dirty="0">
                <a:solidFill>
                  <a:schemeClr val="tx1"/>
                </a:solidFill>
                <a:latin typeface="Proxima Nova Alt Rg" panose="02000506030000020004" pitchFamily="50" charset="0"/>
              </a:rPr>
              <a:t>Correo electrónico*</a:t>
            </a:r>
            <a:endParaRPr lang="en-US" sz="1400" dirty="0">
              <a:solidFill>
                <a:schemeClr val="tx1"/>
              </a:solidFill>
              <a:latin typeface="Proxima Nova Alt Rg" panose="02000506030000020004" pitchFamily="50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F4393A27-172B-D849-1762-74B78683D234}"/>
              </a:ext>
            </a:extLst>
          </p:cNvPr>
          <p:cNvSpPr/>
          <p:nvPr/>
        </p:nvSpPr>
        <p:spPr>
          <a:xfrm>
            <a:off x="6082251" y="853514"/>
            <a:ext cx="4759386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1400" dirty="0">
                <a:solidFill>
                  <a:schemeClr val="tx1"/>
                </a:solidFill>
                <a:latin typeface="Proxima Nova Alt Rg" panose="02000506030000020004" pitchFamily="50" charset="0"/>
              </a:rPr>
              <a:t>Fecha del matrimonio o día del evento*</a:t>
            </a:r>
            <a:endParaRPr lang="en-US" sz="1400" dirty="0">
              <a:solidFill>
                <a:schemeClr val="tx1"/>
              </a:solidFill>
              <a:latin typeface="Proxima Nova Alt Rg" panose="02000506030000020004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A5EF69E4-46AC-6438-2ADF-E9A8CD6222C3}"/>
              </a:ext>
            </a:extLst>
          </p:cNvPr>
          <p:cNvSpPr/>
          <p:nvPr/>
        </p:nvSpPr>
        <p:spPr>
          <a:xfrm>
            <a:off x="966615" y="1593554"/>
            <a:ext cx="9875022" cy="16779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CO" sz="1400" dirty="0">
                <a:solidFill>
                  <a:schemeClr val="tx1"/>
                </a:solidFill>
                <a:latin typeface="Proxima Nova Alt Rg" panose="02000506030000020004" pitchFamily="50" charset="0"/>
              </a:rPr>
              <a:t>Cuéntanos un poco sobre tu vestido soñado*</a:t>
            </a:r>
            <a:endParaRPr lang="en-US" sz="1400" dirty="0">
              <a:solidFill>
                <a:schemeClr val="tx1"/>
              </a:solidFill>
              <a:latin typeface="Proxima Nova Alt Rg" panose="02000506030000020004" pitchFamily="50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7C984458-C8FD-D321-49BE-15FFF268C69D}"/>
              </a:ext>
            </a:extLst>
          </p:cNvPr>
          <p:cNvSpPr txBox="1"/>
          <p:nvPr/>
        </p:nvSpPr>
        <p:spPr>
          <a:xfrm>
            <a:off x="4786124" y="3654412"/>
            <a:ext cx="2619753" cy="437198"/>
          </a:xfrm>
          <a:prstGeom prst="roundRect">
            <a:avLst>
              <a:gd name="adj" fmla="val 26838"/>
            </a:avLst>
          </a:prstGeom>
          <a:solidFill>
            <a:schemeClr val="bg1"/>
          </a:solidFill>
          <a:ln>
            <a:solidFill>
              <a:srgbClr val="FFCCC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Enviar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94AB1955-C06E-AACC-E381-203091E4D368}"/>
              </a:ext>
            </a:extLst>
          </p:cNvPr>
          <p:cNvSpPr/>
          <p:nvPr/>
        </p:nvSpPr>
        <p:spPr>
          <a:xfrm>
            <a:off x="0" y="4389119"/>
            <a:ext cx="12192000" cy="2468881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0E8EFE3-06B4-F59F-6642-354D5B38FF05}"/>
              </a:ext>
            </a:extLst>
          </p:cNvPr>
          <p:cNvSpPr txBox="1"/>
          <p:nvPr/>
        </p:nvSpPr>
        <p:spPr>
          <a:xfrm>
            <a:off x="4840574" y="5239619"/>
            <a:ext cx="251085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CO" dirty="0">
                <a:latin typeface="Avenir Next LT Pro" panose="020B0504020202020204" pitchFamily="34" charset="0"/>
              </a:rPr>
              <a:t>¡Agenda tu cita!</a:t>
            </a:r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62E43C1-D1CA-2E96-8406-A38F1BD2AE2A}"/>
              </a:ext>
            </a:extLst>
          </p:cNvPr>
          <p:cNvSpPr txBox="1"/>
          <p:nvPr/>
        </p:nvSpPr>
        <p:spPr>
          <a:xfrm>
            <a:off x="8461944" y="4712811"/>
            <a:ext cx="3393993" cy="20313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Avenida 15 # 119 – 52, Bogotá.</a:t>
            </a:r>
          </a:p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+57 310 304 3345</a:t>
            </a:r>
            <a:endParaRPr lang="en-US" sz="1600" kern="100" dirty="0">
              <a:latin typeface="Avenir Next LT Pro" panose="020B0504020202020204" pitchFamily="34" charset="0"/>
            </a:endParaRPr>
          </a:p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Horario:</a:t>
            </a:r>
            <a:br>
              <a:rPr lang="es-CO" sz="1600" kern="100" dirty="0">
                <a:latin typeface="Avenir Next LT Pro" panose="020B0504020202020204" pitchFamily="34" charset="0"/>
              </a:rPr>
            </a:br>
            <a:r>
              <a:rPr lang="en-US" sz="1600" kern="100" dirty="0">
                <a:latin typeface="Avenir Next LT Pro" panose="020B0504020202020204" pitchFamily="34" charset="0"/>
              </a:rPr>
              <a:t>L-S 10:00 – 19:00</a:t>
            </a:r>
          </a:p>
          <a:p>
            <a:pPr>
              <a:spcBef>
                <a:spcPts val="1200"/>
              </a:spcBef>
            </a:pPr>
            <a:r>
              <a:rPr lang="en-US" sz="1600" kern="100" dirty="0">
                <a:latin typeface="Avenir Next LT Pro" panose="020B05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casa_magaly@hotmail.com</a:t>
            </a:r>
            <a:br>
              <a:rPr lang="en-US" sz="1600" kern="100" dirty="0">
                <a:latin typeface="Avenir Next LT Pro" panose="020B0504020202020204" pitchFamily="34" charset="0"/>
              </a:rPr>
            </a:br>
            <a:r>
              <a:rPr lang="en-US" sz="1600" kern="100" dirty="0">
                <a:latin typeface="Avenir Next LT Pro" panose="020B0504020202020204" pitchFamily="34" charset="0"/>
              </a:rPr>
              <a:t>moralesrossmary@hotmail.com</a:t>
            </a:r>
          </a:p>
        </p:txBody>
      </p:sp>
      <p:pic>
        <p:nvPicPr>
          <p:cNvPr id="5" name="Picture 2" descr="instagram Icon 3350460">
            <a:extLst>
              <a:ext uri="{FF2B5EF4-FFF2-40B4-BE49-F238E27FC236}">
                <a16:creationId xmlns:a16="http://schemas.microsoft.com/office/drawing/2014/main" id="{D6EB8F08-E47E-DB1D-874E-EB114EA73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400000"/>
                    </a14:imgEffect>
                    <a14:imgEffect>
                      <a14:brightnessContrast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684" y="5698122"/>
            <a:ext cx="338555" cy="338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Logo de facebook - Iconos gratis de social">
            <a:extLst>
              <a:ext uri="{FF2B5EF4-FFF2-40B4-BE49-F238E27FC236}">
                <a16:creationId xmlns:a16="http://schemas.microsoft.com/office/drawing/2014/main" id="{A3D96E21-FDD1-803E-6413-816074885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719" y="5698122"/>
            <a:ext cx="338554" cy="33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whatsapp Icon 3196008">
            <a:extLst>
              <a:ext uri="{FF2B5EF4-FFF2-40B4-BE49-F238E27FC236}">
                <a16:creationId xmlns:a16="http://schemas.microsoft.com/office/drawing/2014/main" id="{CBBDEF4A-8757-5BC2-7FCD-3C8135D33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807" y="5675662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 descr="Forma&#10;&#10;Descripción generada automáticamente con confianza media">
            <a:extLst>
              <a:ext uri="{FF2B5EF4-FFF2-40B4-BE49-F238E27FC236}">
                <a16:creationId xmlns:a16="http://schemas.microsoft.com/office/drawing/2014/main" id="{C07ECCA5-02B0-9D3B-4A5D-F827008B85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8" t="8054" b="1592"/>
          <a:stretch/>
        </p:blipFill>
        <p:spPr>
          <a:xfrm>
            <a:off x="459920" y="5250889"/>
            <a:ext cx="2944573" cy="7453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27888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E11E1BE-A626-4103-8B53-7AF2F9042DF1}"/>
              </a:ext>
            </a:extLst>
          </p:cNvPr>
          <p:cNvSpPr/>
          <p:nvPr/>
        </p:nvSpPr>
        <p:spPr>
          <a:xfrm>
            <a:off x="4083570" y="2555823"/>
            <a:ext cx="4024859" cy="17463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bg1"/>
                </a:solidFill>
                <a:latin typeface="Proxima Nova Alt Rg" panose="02000506030000020004" pitchFamily="50" charset="0"/>
              </a:rPr>
              <a:t>Nuestro Equipo</a:t>
            </a:r>
            <a:endParaRPr lang="en-US" dirty="0">
              <a:solidFill>
                <a:schemeClr val="bg1"/>
              </a:solidFill>
              <a:latin typeface="Proxima Nova Alt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3146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Imagen que contiene ropa, tabla, nieve, cubierto&#10;&#10;Descripción generada automáticamente">
            <a:extLst>
              <a:ext uri="{FF2B5EF4-FFF2-40B4-BE49-F238E27FC236}">
                <a16:creationId xmlns:a16="http://schemas.microsoft.com/office/drawing/2014/main" id="{BDECBB42-5345-E566-F8CB-4D7D7AE943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80" b="24037"/>
          <a:stretch/>
        </p:blipFill>
        <p:spPr>
          <a:xfrm>
            <a:off x="0" y="1"/>
            <a:ext cx="12192000" cy="5822462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D34DE65-8122-D630-6BCA-713976A07E54}"/>
              </a:ext>
            </a:extLst>
          </p:cNvPr>
          <p:cNvSpPr txBox="1"/>
          <p:nvPr/>
        </p:nvSpPr>
        <p:spPr>
          <a:xfrm>
            <a:off x="494769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Nuestro Servicio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DE24684-A142-4CFB-18D6-4F067D091C33}"/>
              </a:ext>
            </a:extLst>
          </p:cNvPr>
          <p:cNvSpPr txBox="1"/>
          <p:nvPr/>
        </p:nvSpPr>
        <p:spPr>
          <a:xfrm>
            <a:off x="3548061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Agenda tu cita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A132790-2B1D-9ED4-FF81-09C1F0A2F614}"/>
              </a:ext>
            </a:extLst>
          </p:cNvPr>
          <p:cNvSpPr txBox="1"/>
          <p:nvPr/>
        </p:nvSpPr>
        <p:spPr>
          <a:xfrm>
            <a:off x="6601353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Nuestro Equipo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6FE4925-91B6-F634-BCB9-2B4A21333FA2}"/>
              </a:ext>
            </a:extLst>
          </p:cNvPr>
          <p:cNvSpPr txBox="1"/>
          <p:nvPr/>
        </p:nvSpPr>
        <p:spPr>
          <a:xfrm>
            <a:off x="9654646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Álbum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E8F8B0D-2F6A-9721-49D3-7CD06BA3353A}"/>
              </a:ext>
            </a:extLst>
          </p:cNvPr>
          <p:cNvSpPr txBox="1"/>
          <p:nvPr/>
        </p:nvSpPr>
        <p:spPr>
          <a:xfrm>
            <a:off x="689530" y="2181310"/>
            <a:ext cx="104744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Más de 60 años diseñando vestidos y cumpliendo sueños</a:t>
            </a:r>
            <a:endParaRPr 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9FDB388-5523-2022-2A06-0FAB7FA515A5}"/>
              </a:ext>
            </a:extLst>
          </p:cNvPr>
          <p:cNvSpPr txBox="1"/>
          <p:nvPr/>
        </p:nvSpPr>
        <p:spPr>
          <a:xfrm>
            <a:off x="4828309" y="4753931"/>
            <a:ext cx="2535382" cy="437198"/>
          </a:xfrm>
          <a:prstGeom prst="roundRect">
            <a:avLst>
              <a:gd name="adj" fmla="val 26838"/>
            </a:avLst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Programa tu asesoría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6A2D5274-7EA4-69AA-0C06-78B236A4A167}"/>
              </a:ext>
            </a:extLst>
          </p:cNvPr>
          <p:cNvSpPr/>
          <p:nvPr/>
        </p:nvSpPr>
        <p:spPr>
          <a:xfrm>
            <a:off x="9031574" y="6102124"/>
            <a:ext cx="2863592" cy="510916"/>
          </a:xfrm>
          <a:prstGeom prst="roundRect">
            <a:avLst>
              <a:gd name="adj" fmla="val 50000"/>
            </a:avLst>
          </a:prstGeom>
          <a:solidFill>
            <a:schemeClr val="bg1">
              <a:alpha val="7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32000" tIns="0" rIns="0" bIns="0" rtlCol="0" anchor="ctr"/>
          <a:lstStyle/>
          <a:p>
            <a:pPr algn="ctr"/>
            <a:r>
              <a:rPr lang="es-CO" sz="1600" dirty="0">
                <a:solidFill>
                  <a:schemeClr val="tx1"/>
                </a:solidFill>
                <a:latin typeface="Georgia" panose="02040502050405020303" pitchFamily="18" charset="0"/>
              </a:rPr>
              <a:t>Agenda tu cita aquí</a:t>
            </a: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17" name="Picture 2" descr="whatsapp Icon 3196008">
            <a:extLst>
              <a:ext uri="{FF2B5EF4-FFF2-40B4-BE49-F238E27FC236}">
                <a16:creationId xmlns:a16="http://schemas.microsoft.com/office/drawing/2014/main" id="{75F80CD7-190D-9994-9594-418D80734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0225" y="6173328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F424E0D6-EE91-2C63-3247-4277EB49B3BE}"/>
              </a:ext>
            </a:extLst>
          </p:cNvPr>
          <p:cNvCxnSpPr>
            <a:cxnSpLocks/>
          </p:cNvCxnSpPr>
          <p:nvPr/>
        </p:nvCxnSpPr>
        <p:spPr>
          <a:xfrm>
            <a:off x="4385039" y="4283004"/>
            <a:ext cx="103490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57B7FE4-6E5F-52F5-F5BD-CDDA85FCC2B3}"/>
              </a:ext>
            </a:extLst>
          </p:cNvPr>
          <p:cNvSpPr txBox="1"/>
          <p:nvPr/>
        </p:nvSpPr>
        <p:spPr>
          <a:xfrm>
            <a:off x="689530" y="4090866"/>
            <a:ext cx="404212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  <a:cs typeface="Arabic Typesetting" panose="020B0604020202020204" pitchFamily="66" charset="-78"/>
              </a:rPr>
              <a:t>En Casa Magaly, amamos el amor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oxima Nova Alt Rg" panose="02000506030000020004" pitchFamily="50" charset="0"/>
              <a:cs typeface="Arabic Typesetting" panose="020B0604020202020204" pitchFamily="66" charset="-78"/>
            </a:endParaRPr>
          </a:p>
        </p:txBody>
      </p:sp>
      <p:pic>
        <p:nvPicPr>
          <p:cNvPr id="18" name="Imagen 17" descr="Imagen que contiene mujer, camiseta&#10;&#10;Descripción generada automáticamente">
            <a:extLst>
              <a:ext uri="{FF2B5EF4-FFF2-40B4-BE49-F238E27FC236}">
                <a16:creationId xmlns:a16="http://schemas.microsoft.com/office/drawing/2014/main" id="{1603956C-6543-0083-1B02-6E8D2977471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661"/>
          <a:stretch/>
        </p:blipFill>
        <p:spPr>
          <a:xfrm>
            <a:off x="715348" y="6313159"/>
            <a:ext cx="4717345" cy="544842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13A09978-E3BC-1262-E286-40C1F44B42F8}"/>
              </a:ext>
            </a:extLst>
          </p:cNvPr>
          <p:cNvSpPr txBox="1"/>
          <p:nvPr/>
        </p:nvSpPr>
        <p:spPr>
          <a:xfrm>
            <a:off x="5713050" y="6567146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Somos una boutique dedicada a la</a:t>
            </a:r>
            <a:endParaRPr lang="es-ES" sz="1600" dirty="0">
              <a:latin typeface="Proxima Nova Alt Rg" panose="02000506030000020004" pitchFamily="50" charset="0"/>
              <a:cs typeface="Arabic Typesetting" panose="020B0604020202020204" pitchFamily="66" charset="-78"/>
            </a:endParaRPr>
          </a:p>
        </p:txBody>
      </p:sp>
      <p:pic>
        <p:nvPicPr>
          <p:cNvPr id="2" name="Imagen 1" descr="Forma&#10;&#10;Descripción generada automáticamente con confianza media">
            <a:extLst>
              <a:ext uri="{FF2B5EF4-FFF2-40B4-BE49-F238E27FC236}">
                <a16:creationId xmlns:a16="http://schemas.microsoft.com/office/drawing/2014/main" id="{8DFFBD47-18C9-EE08-7515-F74A4EE2BB9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985"/>
          <a:stretch/>
        </p:blipFill>
        <p:spPr>
          <a:xfrm>
            <a:off x="5147188" y="193514"/>
            <a:ext cx="2385744" cy="676641"/>
          </a:xfrm>
          <a:prstGeom prst="rect">
            <a:avLst/>
          </a:prstGeom>
          <a:solidFill>
            <a:schemeClr val="tx1">
              <a:alpha val="27000"/>
            </a:schemeClr>
          </a:solidFill>
        </p:spPr>
      </p:pic>
      <p:pic>
        <p:nvPicPr>
          <p:cNvPr id="8" name="Imagen 7" descr="Forma&#10;&#10;Descripción generada automáticamente con confianza media">
            <a:extLst>
              <a:ext uri="{FF2B5EF4-FFF2-40B4-BE49-F238E27FC236}">
                <a16:creationId xmlns:a16="http://schemas.microsoft.com/office/drawing/2014/main" id="{05124813-584B-28AE-6F85-3A63ED62314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15"/>
          <a:stretch/>
        </p:blipFill>
        <p:spPr>
          <a:xfrm>
            <a:off x="4659070" y="193514"/>
            <a:ext cx="488118" cy="676641"/>
          </a:xfrm>
          <a:prstGeom prst="rect">
            <a:avLst/>
          </a:prstGeom>
          <a:solidFill>
            <a:schemeClr val="tx1">
              <a:alpha val="27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225986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mujer, camiseta&#10;&#10;Descripción generada automáticamente">
            <a:extLst>
              <a:ext uri="{FF2B5EF4-FFF2-40B4-BE49-F238E27FC236}">
                <a16:creationId xmlns:a16="http://schemas.microsoft.com/office/drawing/2014/main" id="{611444A7-9FF0-C1AC-1591-22B59B2D6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348" y="681644"/>
            <a:ext cx="4717345" cy="314221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0951665-EA44-0D00-5477-E67FC7F8578A}"/>
              </a:ext>
            </a:extLst>
          </p:cNvPr>
          <p:cNvSpPr txBox="1"/>
          <p:nvPr/>
        </p:nvSpPr>
        <p:spPr>
          <a:xfrm>
            <a:off x="5713050" y="935632"/>
            <a:ext cx="60960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Somos una boutique dedicada a la moda de alta costura</a:t>
            </a:r>
          </a:p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En Bogotá se esconde un atelier exclusivo en donde los sueños de cientos de mujeres se hacen realidad.</a:t>
            </a:r>
          </a:p>
          <a:p>
            <a:pPr algn="ctr"/>
            <a:endParaRPr lang="es-ES" sz="1900" dirty="0">
              <a:latin typeface="Proxima Nova Alt Rg" panose="02000506030000020004" pitchFamily="50" charset="0"/>
              <a:cs typeface="Arabic Typesetting" panose="020B0604020202020204" pitchFamily="66" charset="-78"/>
            </a:endParaRPr>
          </a:p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Visítanos y vive una experiencia única. Combinaremos tu estilo único con las últimas tendencias para crear, a mano, una pieza mágica hecha con mucho amor.</a:t>
            </a:r>
            <a:endParaRPr lang="es-ES" sz="1600" dirty="0">
              <a:latin typeface="Proxima Nova Alt Rg" panose="02000506030000020004" pitchFamily="50" charset="0"/>
              <a:cs typeface="Arabic Typesetting" panose="020B0604020202020204" pitchFamily="66" charset="-78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9D3BB396-C189-F74C-59CF-0ADE0C07ACD5}"/>
              </a:ext>
            </a:extLst>
          </p:cNvPr>
          <p:cNvSpPr/>
          <p:nvPr/>
        </p:nvSpPr>
        <p:spPr>
          <a:xfrm>
            <a:off x="0" y="4389119"/>
            <a:ext cx="12192000" cy="2468881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6BDD07D-D23D-30EC-66C0-F68EEA548831}"/>
              </a:ext>
            </a:extLst>
          </p:cNvPr>
          <p:cNvSpPr txBox="1"/>
          <p:nvPr/>
        </p:nvSpPr>
        <p:spPr>
          <a:xfrm>
            <a:off x="4840574" y="5239619"/>
            <a:ext cx="251085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CO" dirty="0">
                <a:latin typeface="Avenir Next LT Pro" panose="020B0504020202020204" pitchFamily="34" charset="0"/>
              </a:rPr>
              <a:t>¡Agenda tu cita!</a:t>
            </a:r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EFA5E5-EA3D-32ED-F235-F3F14887DC58}"/>
              </a:ext>
            </a:extLst>
          </p:cNvPr>
          <p:cNvSpPr txBox="1"/>
          <p:nvPr/>
        </p:nvSpPr>
        <p:spPr>
          <a:xfrm>
            <a:off x="8461944" y="4712811"/>
            <a:ext cx="3393993" cy="20313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Avenida 15 # 119 – 52, Bogotá.</a:t>
            </a:r>
          </a:p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+57 310 304 3345</a:t>
            </a:r>
            <a:endParaRPr lang="en-US" sz="1600" kern="100" dirty="0">
              <a:latin typeface="Avenir Next LT Pro" panose="020B0504020202020204" pitchFamily="34" charset="0"/>
            </a:endParaRPr>
          </a:p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Horario:</a:t>
            </a:r>
            <a:br>
              <a:rPr lang="es-CO" sz="1600" kern="100" dirty="0">
                <a:latin typeface="Avenir Next LT Pro" panose="020B0504020202020204" pitchFamily="34" charset="0"/>
              </a:rPr>
            </a:br>
            <a:r>
              <a:rPr lang="en-US" sz="1600" kern="100" dirty="0">
                <a:latin typeface="Avenir Next LT Pro" panose="020B0504020202020204" pitchFamily="34" charset="0"/>
              </a:rPr>
              <a:t>L-S 10:00 – 19:00</a:t>
            </a:r>
          </a:p>
          <a:p>
            <a:pPr>
              <a:spcBef>
                <a:spcPts val="1200"/>
              </a:spcBef>
            </a:pPr>
            <a:r>
              <a:rPr lang="en-US" sz="1600" kern="100" dirty="0">
                <a:latin typeface="Avenir Next LT Pro" panose="020B05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casa_magaly@hotmail.com</a:t>
            </a:r>
            <a:br>
              <a:rPr lang="en-US" sz="1600" kern="100" dirty="0">
                <a:latin typeface="Avenir Next LT Pro" panose="020B0504020202020204" pitchFamily="34" charset="0"/>
              </a:rPr>
            </a:br>
            <a:r>
              <a:rPr lang="en-US" sz="1600" kern="100" dirty="0">
                <a:latin typeface="Avenir Next LT Pro" panose="020B0504020202020204" pitchFamily="34" charset="0"/>
              </a:rPr>
              <a:t>moralesrossmary@hotmail.com</a:t>
            </a:r>
          </a:p>
        </p:txBody>
      </p:sp>
      <p:pic>
        <p:nvPicPr>
          <p:cNvPr id="10" name="Picture 2" descr="instagram Icon 3350460">
            <a:extLst>
              <a:ext uri="{FF2B5EF4-FFF2-40B4-BE49-F238E27FC236}">
                <a16:creationId xmlns:a16="http://schemas.microsoft.com/office/drawing/2014/main" id="{528C9E9E-D93B-8061-C2DB-9E03CC9C8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400000"/>
                    </a14:imgEffect>
                    <a14:imgEffect>
                      <a14:brightnessContrast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684" y="5698122"/>
            <a:ext cx="338555" cy="338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Logo de facebook - Iconos gratis de social">
            <a:extLst>
              <a:ext uri="{FF2B5EF4-FFF2-40B4-BE49-F238E27FC236}">
                <a16:creationId xmlns:a16="http://schemas.microsoft.com/office/drawing/2014/main" id="{D5025BE0-94D2-0339-2D30-5887C1193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719" y="5698122"/>
            <a:ext cx="338554" cy="33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hatsapp Icon 3196008">
            <a:extLst>
              <a:ext uri="{FF2B5EF4-FFF2-40B4-BE49-F238E27FC236}">
                <a16:creationId xmlns:a16="http://schemas.microsoft.com/office/drawing/2014/main" id="{4DD9CCFE-1BC0-E8D4-5BC7-90EB467F2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807" y="5675662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 descr="Forma&#10;&#10;Descripción generada automáticamente con confianza media">
            <a:extLst>
              <a:ext uri="{FF2B5EF4-FFF2-40B4-BE49-F238E27FC236}">
                <a16:creationId xmlns:a16="http://schemas.microsoft.com/office/drawing/2014/main" id="{468BD779-9524-06DE-C273-0EF694B2090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8" t="8054" b="1592"/>
          <a:stretch/>
        </p:blipFill>
        <p:spPr>
          <a:xfrm>
            <a:off x="459920" y="5250889"/>
            <a:ext cx="2944573" cy="7453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5654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E11E1BE-A626-4103-8B53-7AF2F9042DF1}"/>
              </a:ext>
            </a:extLst>
          </p:cNvPr>
          <p:cNvSpPr/>
          <p:nvPr/>
        </p:nvSpPr>
        <p:spPr>
          <a:xfrm>
            <a:off x="4083570" y="2555823"/>
            <a:ext cx="4024859" cy="17463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err="1">
                <a:solidFill>
                  <a:schemeClr val="bg1"/>
                </a:solidFill>
                <a:latin typeface="Proxima Nova Alt Rg" panose="02000506030000020004" pitchFamily="50" charset="0"/>
              </a:rPr>
              <a:t>Album</a:t>
            </a:r>
            <a:endParaRPr lang="en-US" dirty="0">
              <a:solidFill>
                <a:schemeClr val="bg1"/>
              </a:solidFill>
              <a:latin typeface="Proxima Nova Alt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734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BB54B48E-A4A9-DC79-8D24-FDE437751A59}"/>
              </a:ext>
            </a:extLst>
          </p:cNvPr>
          <p:cNvSpPr/>
          <p:nvPr/>
        </p:nvSpPr>
        <p:spPr>
          <a:xfrm>
            <a:off x="0" y="5832261"/>
            <a:ext cx="12192000" cy="1025739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n 9" descr="Hombre parado junto a un árbol&#10;&#10;Descripción generada automáticamente con confianza media">
            <a:extLst>
              <a:ext uri="{FF2B5EF4-FFF2-40B4-BE49-F238E27FC236}">
                <a16:creationId xmlns:a16="http://schemas.microsoft.com/office/drawing/2014/main" id="{18495A4C-A8CC-64EA-90BF-15B37B03EE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30"/>
          <a:stretch/>
        </p:blipFill>
        <p:spPr>
          <a:xfrm>
            <a:off x="-1325" y="995"/>
            <a:ext cx="12194651" cy="5815636"/>
          </a:xfrm>
          <a:prstGeom prst="rect">
            <a:avLst/>
          </a:prstGeom>
          <a:solidFill>
            <a:schemeClr val="bg1">
              <a:alpha val="8000"/>
            </a:schemeClr>
          </a:solidFill>
        </p:spPr>
      </p:pic>
      <p:pic>
        <p:nvPicPr>
          <p:cNvPr id="5" name="Imagen 4" descr="Forma&#10;&#10;Descripción generada automáticamente con confianza media">
            <a:extLst>
              <a:ext uri="{FF2B5EF4-FFF2-40B4-BE49-F238E27FC236}">
                <a16:creationId xmlns:a16="http://schemas.microsoft.com/office/drawing/2014/main" id="{6F52D10F-3C50-4838-93B3-9CF87D5200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985"/>
          <a:stretch/>
        </p:blipFill>
        <p:spPr>
          <a:xfrm>
            <a:off x="5147188" y="193514"/>
            <a:ext cx="2385744" cy="676641"/>
          </a:xfrm>
          <a:prstGeom prst="rect">
            <a:avLst/>
          </a:prstGeom>
          <a:solidFill>
            <a:schemeClr val="tx1">
              <a:alpha val="27000"/>
            </a:schemeClr>
          </a:solidFill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21703C03-A04C-427C-A1F8-F625242FAD56}"/>
              </a:ext>
            </a:extLst>
          </p:cNvPr>
          <p:cNvSpPr/>
          <p:nvPr/>
        </p:nvSpPr>
        <p:spPr>
          <a:xfrm>
            <a:off x="9031574" y="6102124"/>
            <a:ext cx="2863592" cy="510916"/>
          </a:xfrm>
          <a:prstGeom prst="roundRect">
            <a:avLst>
              <a:gd name="adj" fmla="val 50000"/>
            </a:avLst>
          </a:prstGeom>
          <a:solidFill>
            <a:schemeClr val="bg1">
              <a:alpha val="7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32000" tIns="0" rIns="0" bIns="0" rtlCol="0" anchor="ctr"/>
          <a:lstStyle/>
          <a:p>
            <a:pPr algn="ctr"/>
            <a:r>
              <a:rPr lang="es-CO" sz="1600" dirty="0">
                <a:solidFill>
                  <a:schemeClr val="tx1"/>
                </a:solidFill>
                <a:latin typeface="Georgia" panose="02040502050405020303" pitchFamily="18" charset="0"/>
              </a:rPr>
              <a:t>Agenda tu cita aquí</a:t>
            </a: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7" name="Picture 2" descr="whatsapp Icon 3196008">
            <a:extLst>
              <a:ext uri="{FF2B5EF4-FFF2-40B4-BE49-F238E27FC236}">
                <a16:creationId xmlns:a16="http://schemas.microsoft.com/office/drawing/2014/main" id="{63271064-C6D7-4B97-A673-CDFC5F247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0225" y="6173328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867E3BBC-AF6E-4E10-8868-3C24EE96E930}"/>
              </a:ext>
            </a:extLst>
          </p:cNvPr>
          <p:cNvSpPr txBox="1"/>
          <p:nvPr/>
        </p:nvSpPr>
        <p:spPr>
          <a:xfrm>
            <a:off x="494769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Nuestro Servicio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23786D9-8FE5-42E8-BEAD-32707C8DACF4}"/>
              </a:ext>
            </a:extLst>
          </p:cNvPr>
          <p:cNvSpPr txBox="1"/>
          <p:nvPr/>
        </p:nvSpPr>
        <p:spPr>
          <a:xfrm>
            <a:off x="3548061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Agenda tu cita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6340E87-4AF3-4701-8026-3F987537EE3C}"/>
              </a:ext>
            </a:extLst>
          </p:cNvPr>
          <p:cNvSpPr txBox="1"/>
          <p:nvPr/>
        </p:nvSpPr>
        <p:spPr>
          <a:xfrm>
            <a:off x="6601353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Nuestro Equipo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3B34533-0281-4361-90D6-74EBBB1055BD}"/>
              </a:ext>
            </a:extLst>
          </p:cNvPr>
          <p:cNvSpPr txBox="1"/>
          <p:nvPr/>
        </p:nvSpPr>
        <p:spPr>
          <a:xfrm>
            <a:off x="9654646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Álbum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12D8E3B-9B98-458C-9C36-B6C5C2F30033}"/>
              </a:ext>
            </a:extLst>
          </p:cNvPr>
          <p:cNvSpPr txBox="1"/>
          <p:nvPr/>
        </p:nvSpPr>
        <p:spPr>
          <a:xfrm>
            <a:off x="689530" y="2049100"/>
            <a:ext cx="344189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66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Casa</a:t>
            </a:r>
          </a:p>
          <a:p>
            <a:r>
              <a:rPr lang="es-CO" sz="66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Magaly</a:t>
            </a:r>
            <a:endParaRPr lang="en-US" sz="66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B8B66007-64FD-4572-AE4B-E726405634E8}"/>
              </a:ext>
            </a:extLst>
          </p:cNvPr>
          <p:cNvCxnSpPr>
            <a:cxnSpLocks/>
          </p:cNvCxnSpPr>
          <p:nvPr/>
        </p:nvCxnSpPr>
        <p:spPr>
          <a:xfrm>
            <a:off x="3165841" y="4616832"/>
            <a:ext cx="103490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9F564B8-A88D-49BF-89D8-223FA669806E}"/>
              </a:ext>
            </a:extLst>
          </p:cNvPr>
          <p:cNvSpPr txBox="1"/>
          <p:nvPr/>
        </p:nvSpPr>
        <p:spPr>
          <a:xfrm>
            <a:off x="689530" y="4424694"/>
            <a:ext cx="2476311" cy="369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  <a:cs typeface="Arabic Typesetting" panose="020B0604020202020204" pitchFamily="66" charset="-78"/>
              </a:rPr>
              <a:t>Diseño de alta costura 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oxima Nova Alt Rg" panose="02000506030000020004" pitchFamily="50" charset="0"/>
              <a:cs typeface="Arabic Typesetting" panose="020B0604020202020204" pitchFamily="66" charset="-78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A0D1070-4D32-B26A-54A6-AD0763947A6C}"/>
              </a:ext>
            </a:extLst>
          </p:cNvPr>
          <p:cNvSpPr txBox="1"/>
          <p:nvPr/>
        </p:nvSpPr>
        <p:spPr>
          <a:xfrm>
            <a:off x="689530" y="4961750"/>
            <a:ext cx="2535382" cy="437198"/>
          </a:xfrm>
          <a:prstGeom prst="roundRect">
            <a:avLst>
              <a:gd name="adj" fmla="val 26838"/>
            </a:avLst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Programa tu asesoría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F309F4E-2954-7841-B44C-EC3E970E6825}"/>
              </a:ext>
            </a:extLst>
          </p:cNvPr>
          <p:cNvSpPr txBox="1"/>
          <p:nvPr/>
        </p:nvSpPr>
        <p:spPr>
          <a:xfrm>
            <a:off x="2314953" y="6405562"/>
            <a:ext cx="7562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Todo un equipo trabajando para ti</a:t>
            </a:r>
            <a:endParaRPr lang="en-US" sz="28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pic>
        <p:nvPicPr>
          <p:cNvPr id="8" name="Imagen 7" descr="Forma&#10;&#10;Descripción generada automáticamente con confianza media">
            <a:extLst>
              <a:ext uri="{FF2B5EF4-FFF2-40B4-BE49-F238E27FC236}">
                <a16:creationId xmlns:a16="http://schemas.microsoft.com/office/drawing/2014/main" id="{3EB24467-3C8F-2CE4-887D-732339CCEBF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15"/>
          <a:stretch/>
        </p:blipFill>
        <p:spPr>
          <a:xfrm>
            <a:off x="4659070" y="193514"/>
            <a:ext cx="488118" cy="676641"/>
          </a:xfrm>
          <a:prstGeom prst="rect">
            <a:avLst/>
          </a:prstGeom>
          <a:solidFill>
            <a:schemeClr val="tx1">
              <a:alpha val="27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625375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 descr="Una mujer con un vestido de flores&#10;&#10;Descripción generada automáticamente con confianza media">
            <a:extLst>
              <a:ext uri="{FF2B5EF4-FFF2-40B4-BE49-F238E27FC236}">
                <a16:creationId xmlns:a16="http://schemas.microsoft.com/office/drawing/2014/main" id="{9EADB9AA-C422-7D14-8774-E95152B5C7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665"/>
          <a:stretch/>
        </p:blipFill>
        <p:spPr>
          <a:xfrm>
            <a:off x="760003" y="6210987"/>
            <a:ext cx="3007043" cy="647013"/>
          </a:xfrm>
          <a:prstGeom prst="rect">
            <a:avLst/>
          </a:prstGeom>
        </p:spPr>
      </p:pic>
      <p:pic>
        <p:nvPicPr>
          <p:cNvPr id="20" name="Imagen 19" descr="Un par de personas con paraguas en mano&#10;&#10;Descripción generada automáticamente">
            <a:extLst>
              <a:ext uri="{FF2B5EF4-FFF2-40B4-BE49-F238E27FC236}">
                <a16:creationId xmlns:a16="http://schemas.microsoft.com/office/drawing/2014/main" id="{D38865A2-E5C6-FBDA-01EC-E422F7F60C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210"/>
          <a:stretch/>
        </p:blipFill>
        <p:spPr>
          <a:xfrm flipH="1">
            <a:off x="8491501" y="6210987"/>
            <a:ext cx="2920088" cy="647013"/>
          </a:xfrm>
          <a:prstGeom prst="rect">
            <a:avLst/>
          </a:prstGeom>
        </p:spPr>
      </p:pic>
      <p:pic>
        <p:nvPicPr>
          <p:cNvPr id="21" name="Imagen 20" descr="Pareja de personas una de ellas con paraguas&#10;&#10;Descripción generada automáticamente con confianza media">
            <a:extLst>
              <a:ext uri="{FF2B5EF4-FFF2-40B4-BE49-F238E27FC236}">
                <a16:creationId xmlns:a16="http://schemas.microsoft.com/office/drawing/2014/main" id="{218B4EC2-D711-49FD-E451-DF79BD23F7E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740"/>
          <a:stretch/>
        </p:blipFill>
        <p:spPr>
          <a:xfrm>
            <a:off x="4009324" y="6210987"/>
            <a:ext cx="4239899" cy="647013"/>
          </a:xfrm>
          <a:prstGeom prst="rect">
            <a:avLst/>
          </a:prstGeom>
        </p:spPr>
      </p:pic>
      <p:pic>
        <p:nvPicPr>
          <p:cNvPr id="13" name="Imagen 12" descr="Una persona parado enfrente de un pastel de boda&#10;&#10;Descripción generada automáticamente con confianza media">
            <a:extLst>
              <a:ext uri="{FF2B5EF4-FFF2-40B4-BE49-F238E27FC236}">
                <a16:creationId xmlns:a16="http://schemas.microsoft.com/office/drawing/2014/main" id="{CB78BE81-B38C-27C2-14FA-05D3632ED3A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00" b="14212"/>
          <a:stretch/>
        </p:blipFill>
        <p:spPr>
          <a:xfrm>
            <a:off x="-3446" y="0"/>
            <a:ext cx="12195446" cy="5816631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D34DE65-8122-D630-6BCA-713976A07E54}"/>
              </a:ext>
            </a:extLst>
          </p:cNvPr>
          <p:cNvSpPr txBox="1"/>
          <p:nvPr/>
        </p:nvSpPr>
        <p:spPr>
          <a:xfrm>
            <a:off x="494769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Nuestro Servicio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DE24684-A142-4CFB-18D6-4F067D091C33}"/>
              </a:ext>
            </a:extLst>
          </p:cNvPr>
          <p:cNvSpPr txBox="1"/>
          <p:nvPr/>
        </p:nvSpPr>
        <p:spPr>
          <a:xfrm>
            <a:off x="3548061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Agenda tu cita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A132790-2B1D-9ED4-FF81-09C1F0A2F614}"/>
              </a:ext>
            </a:extLst>
          </p:cNvPr>
          <p:cNvSpPr txBox="1"/>
          <p:nvPr/>
        </p:nvSpPr>
        <p:spPr>
          <a:xfrm>
            <a:off x="6601353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Nuestro Equipo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6FE4925-91B6-F634-BCB9-2B4A21333FA2}"/>
              </a:ext>
            </a:extLst>
          </p:cNvPr>
          <p:cNvSpPr txBox="1"/>
          <p:nvPr/>
        </p:nvSpPr>
        <p:spPr>
          <a:xfrm>
            <a:off x="9654646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Álbum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E8F8B0D-2F6A-9721-49D3-7CD06BA3353A}"/>
              </a:ext>
            </a:extLst>
          </p:cNvPr>
          <p:cNvSpPr txBox="1"/>
          <p:nvPr/>
        </p:nvSpPr>
        <p:spPr>
          <a:xfrm>
            <a:off x="689530" y="2207041"/>
            <a:ext cx="104744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Una galería de fotos dedicada a nuestras clientas y sus vestidos</a:t>
            </a:r>
            <a:endParaRPr 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9FDB388-5523-2022-2A06-0FAB7FA515A5}"/>
              </a:ext>
            </a:extLst>
          </p:cNvPr>
          <p:cNvSpPr txBox="1"/>
          <p:nvPr/>
        </p:nvSpPr>
        <p:spPr>
          <a:xfrm>
            <a:off x="4828309" y="4753931"/>
            <a:ext cx="2535382" cy="437198"/>
          </a:xfrm>
          <a:prstGeom prst="roundRect">
            <a:avLst>
              <a:gd name="adj" fmla="val 26838"/>
            </a:avLst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Programa tu asesoría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6A2D5274-7EA4-69AA-0C06-78B236A4A167}"/>
              </a:ext>
            </a:extLst>
          </p:cNvPr>
          <p:cNvSpPr/>
          <p:nvPr/>
        </p:nvSpPr>
        <p:spPr>
          <a:xfrm>
            <a:off x="9031574" y="6102124"/>
            <a:ext cx="2863592" cy="510916"/>
          </a:xfrm>
          <a:prstGeom prst="roundRect">
            <a:avLst>
              <a:gd name="adj" fmla="val 50000"/>
            </a:avLst>
          </a:prstGeom>
          <a:solidFill>
            <a:schemeClr val="bg1">
              <a:alpha val="7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32000" tIns="0" rIns="0" bIns="0" rtlCol="0" anchor="ctr"/>
          <a:lstStyle/>
          <a:p>
            <a:pPr algn="ctr"/>
            <a:r>
              <a:rPr lang="es-CO" sz="1600" dirty="0">
                <a:solidFill>
                  <a:schemeClr val="tx1"/>
                </a:solidFill>
                <a:latin typeface="Georgia" panose="02040502050405020303" pitchFamily="18" charset="0"/>
              </a:rPr>
              <a:t>Agenda tu cita aquí</a:t>
            </a: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17" name="Picture 2" descr="whatsapp Icon 3196008">
            <a:extLst>
              <a:ext uri="{FF2B5EF4-FFF2-40B4-BE49-F238E27FC236}">
                <a16:creationId xmlns:a16="http://schemas.microsoft.com/office/drawing/2014/main" id="{75F80CD7-190D-9994-9594-418D80734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0225" y="6173328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BAB220ED-00B0-4782-782E-FC7ED41B7FD5}"/>
              </a:ext>
            </a:extLst>
          </p:cNvPr>
          <p:cNvSpPr/>
          <p:nvPr/>
        </p:nvSpPr>
        <p:spPr>
          <a:xfrm>
            <a:off x="9946189" y="4444436"/>
            <a:ext cx="3447183" cy="11079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Que sea un collage sin mucho orden</a:t>
            </a:r>
            <a:endParaRPr lang="en-US" dirty="0"/>
          </a:p>
        </p:txBody>
      </p:sp>
      <p:pic>
        <p:nvPicPr>
          <p:cNvPr id="2" name="Imagen 1" descr="Forma&#10;&#10;Descripción generada automáticamente con confianza media">
            <a:extLst>
              <a:ext uri="{FF2B5EF4-FFF2-40B4-BE49-F238E27FC236}">
                <a16:creationId xmlns:a16="http://schemas.microsoft.com/office/drawing/2014/main" id="{7BBA03B2-2CF0-DF77-8EF1-E47199A7EAD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985"/>
          <a:stretch/>
        </p:blipFill>
        <p:spPr>
          <a:xfrm>
            <a:off x="5147188" y="193514"/>
            <a:ext cx="2385744" cy="676641"/>
          </a:xfrm>
          <a:prstGeom prst="rect">
            <a:avLst/>
          </a:prstGeom>
          <a:solidFill>
            <a:schemeClr val="tx1">
              <a:alpha val="27000"/>
            </a:schemeClr>
          </a:solidFill>
        </p:spPr>
      </p:pic>
      <p:pic>
        <p:nvPicPr>
          <p:cNvPr id="8" name="Imagen 7" descr="Forma&#10;&#10;Descripción generada automáticamente con confianza media">
            <a:extLst>
              <a:ext uri="{FF2B5EF4-FFF2-40B4-BE49-F238E27FC236}">
                <a16:creationId xmlns:a16="http://schemas.microsoft.com/office/drawing/2014/main" id="{A0DFE3B9-28F0-60D0-89D3-DC281211875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15"/>
          <a:stretch/>
        </p:blipFill>
        <p:spPr>
          <a:xfrm>
            <a:off x="4659070" y="193514"/>
            <a:ext cx="488118" cy="676641"/>
          </a:xfrm>
          <a:prstGeom prst="rect">
            <a:avLst/>
          </a:prstGeom>
          <a:solidFill>
            <a:schemeClr val="tx1">
              <a:alpha val="27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9310551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exterior, hombre, frente, parado&#10;&#10;Descripción generada automáticamente">
            <a:extLst>
              <a:ext uri="{FF2B5EF4-FFF2-40B4-BE49-F238E27FC236}">
                <a16:creationId xmlns:a16="http://schemas.microsoft.com/office/drawing/2014/main" id="{96FAD2B8-EA95-5B0A-D20A-0AD17AE81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615" y="3526937"/>
            <a:ext cx="4243780" cy="2528033"/>
          </a:xfrm>
          <a:prstGeom prst="rect">
            <a:avLst/>
          </a:prstGeom>
        </p:spPr>
      </p:pic>
      <p:pic>
        <p:nvPicPr>
          <p:cNvPr id="5" name="Imagen 4" descr="Una mujer con un vestido de flores&#10;&#10;Descripción generada automáticamente con confianza media">
            <a:extLst>
              <a:ext uri="{FF2B5EF4-FFF2-40B4-BE49-F238E27FC236}">
                <a16:creationId xmlns:a16="http://schemas.microsoft.com/office/drawing/2014/main" id="{B72E01D7-0CEA-B870-2D64-C51CC7CB96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37"/>
          <a:stretch/>
        </p:blipFill>
        <p:spPr>
          <a:xfrm>
            <a:off x="705294" y="0"/>
            <a:ext cx="3007043" cy="3604549"/>
          </a:xfrm>
          <a:prstGeom prst="rect">
            <a:avLst/>
          </a:prstGeom>
        </p:spPr>
      </p:pic>
      <p:pic>
        <p:nvPicPr>
          <p:cNvPr id="6" name="Imagen 5" descr="Un par de personas con paraguas en mano&#10;&#10;Descripción generada automáticamente">
            <a:extLst>
              <a:ext uri="{FF2B5EF4-FFF2-40B4-BE49-F238E27FC236}">
                <a16:creationId xmlns:a16="http://schemas.microsoft.com/office/drawing/2014/main" id="{CB3412E2-94DB-6921-209F-B57F6D69C0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75"/>
          <a:stretch/>
        </p:blipFill>
        <p:spPr>
          <a:xfrm flipH="1">
            <a:off x="8436792" y="0"/>
            <a:ext cx="2920088" cy="3465826"/>
          </a:xfrm>
          <a:prstGeom prst="rect">
            <a:avLst/>
          </a:prstGeom>
        </p:spPr>
      </p:pic>
      <p:pic>
        <p:nvPicPr>
          <p:cNvPr id="7" name="Imagen 6" descr="Pareja de personas una de ellas con paraguas&#10;&#10;Descripción generada automáticamente con confianza media">
            <a:extLst>
              <a:ext uri="{FF2B5EF4-FFF2-40B4-BE49-F238E27FC236}">
                <a16:creationId xmlns:a16="http://schemas.microsoft.com/office/drawing/2014/main" id="{538F56CF-DAC2-07F0-3938-4A6D3E3A7F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36"/>
          <a:stretch/>
        </p:blipFill>
        <p:spPr>
          <a:xfrm>
            <a:off x="3954615" y="0"/>
            <a:ext cx="4239899" cy="3331063"/>
          </a:xfrm>
          <a:prstGeom prst="rect">
            <a:avLst/>
          </a:prstGeom>
        </p:spPr>
      </p:pic>
      <p:pic>
        <p:nvPicPr>
          <p:cNvPr id="8" name="Imagen 7" descr="Un grupo de personas frente a un edificio&#10;&#10;Descripción generada automáticamente con confianza media">
            <a:extLst>
              <a:ext uri="{FF2B5EF4-FFF2-40B4-BE49-F238E27FC236}">
                <a16:creationId xmlns:a16="http://schemas.microsoft.com/office/drawing/2014/main" id="{CFF361A8-433B-CF63-9B19-3EAB1268893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164"/>
          <a:stretch/>
        </p:blipFill>
        <p:spPr>
          <a:xfrm>
            <a:off x="705294" y="3811954"/>
            <a:ext cx="3036278" cy="3046046"/>
          </a:xfrm>
          <a:prstGeom prst="rect">
            <a:avLst/>
          </a:prstGeom>
        </p:spPr>
      </p:pic>
      <p:pic>
        <p:nvPicPr>
          <p:cNvPr id="9" name="Imagen 8" descr="Una persona con un vestido de color negro&#10;&#10;Descripción generada automáticamente con confianza media">
            <a:extLst>
              <a:ext uri="{FF2B5EF4-FFF2-40B4-BE49-F238E27FC236}">
                <a16:creationId xmlns:a16="http://schemas.microsoft.com/office/drawing/2014/main" id="{E79B75CE-9052-7EE0-034E-FF642E10F68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19"/>
          <a:stretch/>
        </p:blipFill>
        <p:spPr>
          <a:xfrm>
            <a:off x="8436792" y="3712643"/>
            <a:ext cx="2920088" cy="3145357"/>
          </a:xfrm>
          <a:prstGeom prst="rect">
            <a:avLst/>
          </a:prstGeom>
        </p:spPr>
      </p:pic>
      <p:pic>
        <p:nvPicPr>
          <p:cNvPr id="10" name="Imagen 9" descr="Mujer con vestido de flores&#10;&#10;Descripción generada automáticamente con confianza media">
            <a:extLst>
              <a:ext uri="{FF2B5EF4-FFF2-40B4-BE49-F238E27FC236}">
                <a16:creationId xmlns:a16="http://schemas.microsoft.com/office/drawing/2014/main" id="{AF413945-4C52-619E-F6C4-FDE32FE5C66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598"/>
          <a:stretch/>
        </p:blipFill>
        <p:spPr>
          <a:xfrm>
            <a:off x="3954615" y="6272826"/>
            <a:ext cx="4239899" cy="58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802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Un grupo de personas frente a un edificio&#10;&#10;Descripción generada automáticamente con confianza media">
            <a:extLst>
              <a:ext uri="{FF2B5EF4-FFF2-40B4-BE49-F238E27FC236}">
                <a16:creationId xmlns:a16="http://schemas.microsoft.com/office/drawing/2014/main" id="{CF3E483C-F49E-B01E-0518-E28BB5EA8C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367"/>
          <a:stretch/>
        </p:blipFill>
        <p:spPr>
          <a:xfrm>
            <a:off x="705294" y="-1"/>
            <a:ext cx="3036278" cy="1185977"/>
          </a:xfrm>
          <a:prstGeom prst="rect">
            <a:avLst/>
          </a:prstGeom>
        </p:spPr>
      </p:pic>
      <p:pic>
        <p:nvPicPr>
          <p:cNvPr id="6" name="Imagen 5" descr="Una persona con un vestido de color negro&#10;&#10;Descripción generada automáticamente con confianza media">
            <a:extLst>
              <a:ext uri="{FF2B5EF4-FFF2-40B4-BE49-F238E27FC236}">
                <a16:creationId xmlns:a16="http://schemas.microsoft.com/office/drawing/2014/main" id="{B7A7892F-3727-61BC-039C-0A5A4D30E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789"/>
          <a:stretch/>
        </p:blipFill>
        <p:spPr>
          <a:xfrm>
            <a:off x="8436792" y="0"/>
            <a:ext cx="2920088" cy="841802"/>
          </a:xfrm>
          <a:prstGeom prst="rect">
            <a:avLst/>
          </a:prstGeom>
        </p:spPr>
      </p:pic>
      <p:pic>
        <p:nvPicPr>
          <p:cNvPr id="7" name="Imagen 6" descr="Mujer con vestido de flores&#10;&#10;Descripción generada automáticamente con confianza media">
            <a:extLst>
              <a:ext uri="{FF2B5EF4-FFF2-40B4-BE49-F238E27FC236}">
                <a16:creationId xmlns:a16="http://schemas.microsoft.com/office/drawing/2014/main" id="{AFE72539-7B60-F8CD-CBB4-C907329DE39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14"/>
          <a:stretch/>
        </p:blipFill>
        <p:spPr>
          <a:xfrm>
            <a:off x="3954615" y="-1"/>
            <a:ext cx="4239899" cy="2200066"/>
          </a:xfrm>
          <a:prstGeom prst="rect">
            <a:avLst/>
          </a:prstGeom>
        </p:spPr>
      </p:pic>
      <p:pic>
        <p:nvPicPr>
          <p:cNvPr id="8" name="Imagen 7" descr="Mujer con vestido blanco&#10;&#10;Descripción generada automáticamente">
            <a:extLst>
              <a:ext uri="{FF2B5EF4-FFF2-40B4-BE49-F238E27FC236}">
                <a16:creationId xmlns:a16="http://schemas.microsoft.com/office/drawing/2014/main" id="{3897A332-4C1D-D4C4-F103-DB25A1218F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94" y="1387231"/>
            <a:ext cx="3039247" cy="4560277"/>
          </a:xfrm>
          <a:prstGeom prst="rect">
            <a:avLst/>
          </a:prstGeom>
        </p:spPr>
      </p:pic>
      <p:pic>
        <p:nvPicPr>
          <p:cNvPr id="9" name="Imagen 8" descr="Un hombre y una mujer al lado de una playa&#10;&#10;Descripción generada automáticamente">
            <a:extLst>
              <a:ext uri="{FF2B5EF4-FFF2-40B4-BE49-F238E27FC236}">
                <a16:creationId xmlns:a16="http://schemas.microsoft.com/office/drawing/2014/main" id="{D703A447-F6FF-9462-06D4-2F30959BE9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615" y="2410196"/>
            <a:ext cx="4237844" cy="2826112"/>
          </a:xfrm>
          <a:prstGeom prst="rect">
            <a:avLst/>
          </a:prstGeom>
        </p:spPr>
      </p:pic>
      <p:pic>
        <p:nvPicPr>
          <p:cNvPr id="10" name="Imagen 9" descr="Mujer con vestido de novia&#10;&#10;Descripción generada automáticamente">
            <a:extLst>
              <a:ext uri="{FF2B5EF4-FFF2-40B4-BE49-F238E27FC236}">
                <a16:creationId xmlns:a16="http://schemas.microsoft.com/office/drawing/2014/main" id="{5A11F338-F2B3-FADB-9CAF-AE7D3642368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934" y="1078523"/>
            <a:ext cx="2916946" cy="4157785"/>
          </a:xfrm>
          <a:prstGeom prst="rect">
            <a:avLst/>
          </a:prstGeom>
        </p:spPr>
      </p:pic>
      <p:pic>
        <p:nvPicPr>
          <p:cNvPr id="11" name="Imagen 10" descr="Foto en blanco y negro de una persona con un vestido de flores&#10;&#10;Descripción generada automáticamente con confianza baja">
            <a:extLst>
              <a:ext uri="{FF2B5EF4-FFF2-40B4-BE49-F238E27FC236}">
                <a16:creationId xmlns:a16="http://schemas.microsoft.com/office/drawing/2014/main" id="{915B5947-15DD-48C7-E757-2C83740E610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399"/>
          <a:stretch/>
        </p:blipFill>
        <p:spPr>
          <a:xfrm>
            <a:off x="3954615" y="5446439"/>
            <a:ext cx="7400684" cy="1411561"/>
          </a:xfrm>
          <a:prstGeom prst="rect">
            <a:avLst/>
          </a:prstGeom>
        </p:spPr>
      </p:pic>
      <p:pic>
        <p:nvPicPr>
          <p:cNvPr id="12" name="Imagen 11" descr="Una mujer con un vestido de flores&#10;&#10;Descripción generada automáticamente con confianza media">
            <a:extLst>
              <a:ext uri="{FF2B5EF4-FFF2-40B4-BE49-F238E27FC236}">
                <a16:creationId xmlns:a16="http://schemas.microsoft.com/office/drawing/2014/main" id="{43686D8C-918C-CFD4-7587-DAEC1506F0E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423"/>
          <a:stretch/>
        </p:blipFill>
        <p:spPr>
          <a:xfrm>
            <a:off x="705294" y="6148762"/>
            <a:ext cx="3036278" cy="70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0801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Foto en blanco y negro de una persona con un vestido de flores&#10;&#10;Descripción generada automáticamente con confianza baja">
            <a:extLst>
              <a:ext uri="{FF2B5EF4-FFF2-40B4-BE49-F238E27FC236}">
                <a16:creationId xmlns:a16="http://schemas.microsoft.com/office/drawing/2014/main" id="{F3138811-AF57-1E2F-D506-C7CC55F9EF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42"/>
          <a:stretch/>
        </p:blipFill>
        <p:spPr>
          <a:xfrm>
            <a:off x="3954615" y="0"/>
            <a:ext cx="7400684" cy="2480403"/>
          </a:xfrm>
          <a:prstGeom prst="rect">
            <a:avLst/>
          </a:prstGeom>
        </p:spPr>
      </p:pic>
      <p:pic>
        <p:nvPicPr>
          <p:cNvPr id="7" name="Imagen 6" descr="Una mujer con un vestido de flores&#10;&#10;Descripción generada automáticamente con confianza media">
            <a:extLst>
              <a:ext uri="{FF2B5EF4-FFF2-40B4-BE49-F238E27FC236}">
                <a16:creationId xmlns:a16="http://schemas.microsoft.com/office/drawing/2014/main" id="{44F1C8AA-7D6C-D2A6-1AD0-9A3C48DB79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93"/>
          <a:stretch/>
        </p:blipFill>
        <p:spPr>
          <a:xfrm>
            <a:off x="705294" y="-1"/>
            <a:ext cx="3036278" cy="2800389"/>
          </a:xfrm>
          <a:prstGeom prst="rect">
            <a:avLst/>
          </a:prstGeom>
        </p:spPr>
      </p:pic>
      <p:pic>
        <p:nvPicPr>
          <p:cNvPr id="8" name="Imagen 7" descr="Imagen que contiene exterior, pasto, edificio, casa&#10;&#10;Descripción generada automáticamente">
            <a:extLst>
              <a:ext uri="{FF2B5EF4-FFF2-40B4-BE49-F238E27FC236}">
                <a16:creationId xmlns:a16="http://schemas.microsoft.com/office/drawing/2014/main" id="{D52B05A2-CF1E-D55C-E37D-D36EACF44F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957" y="2671810"/>
            <a:ext cx="3613695" cy="2408189"/>
          </a:xfrm>
          <a:prstGeom prst="rect">
            <a:avLst/>
          </a:prstGeom>
        </p:spPr>
      </p:pic>
      <p:pic>
        <p:nvPicPr>
          <p:cNvPr id="9" name="Imagen 8" descr="Una mujer en vestido de baño&#10;&#10;Descripción generada automáticamente con confianza media">
            <a:extLst>
              <a:ext uri="{FF2B5EF4-FFF2-40B4-BE49-F238E27FC236}">
                <a16:creationId xmlns:a16="http://schemas.microsoft.com/office/drawing/2014/main" id="{F79F7CC2-6731-8F3D-C781-B4B8A96A04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607" y="2671811"/>
            <a:ext cx="3512560" cy="2642652"/>
          </a:xfrm>
          <a:prstGeom prst="rect">
            <a:avLst/>
          </a:prstGeom>
        </p:spPr>
      </p:pic>
      <p:pic>
        <p:nvPicPr>
          <p:cNvPr id="10" name="Imagen 9" descr="Mujer con vestido blanco&#10;&#10;Descripción generada automáticamente">
            <a:extLst>
              <a:ext uri="{FF2B5EF4-FFF2-40B4-BE49-F238E27FC236}">
                <a16:creationId xmlns:a16="http://schemas.microsoft.com/office/drawing/2014/main" id="{13513880-09E9-42A8-ED99-AC0DDB1F00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93" y="2991337"/>
            <a:ext cx="3028391" cy="3784601"/>
          </a:xfrm>
          <a:prstGeom prst="rect">
            <a:avLst/>
          </a:prstGeom>
        </p:spPr>
      </p:pic>
      <p:pic>
        <p:nvPicPr>
          <p:cNvPr id="11" name="Imagen 10" descr="Imagen que contiene exterior, pasto, hombre, mujer&#10;&#10;Descripción generada automáticamente">
            <a:extLst>
              <a:ext uri="{FF2B5EF4-FFF2-40B4-BE49-F238E27FC236}">
                <a16:creationId xmlns:a16="http://schemas.microsoft.com/office/drawing/2014/main" id="{EE32F544-FCF8-ED85-4365-AD1B950B1C9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346"/>
          <a:stretch/>
        </p:blipFill>
        <p:spPr>
          <a:xfrm>
            <a:off x="3949607" y="5524509"/>
            <a:ext cx="4029901" cy="1333491"/>
          </a:xfrm>
          <a:prstGeom prst="rect">
            <a:avLst/>
          </a:prstGeom>
        </p:spPr>
      </p:pic>
      <p:pic>
        <p:nvPicPr>
          <p:cNvPr id="12" name="Imagen 11" descr="Una persona con un vestido blanco&#10;&#10;Descripción generada automáticamente con confianza media">
            <a:extLst>
              <a:ext uri="{FF2B5EF4-FFF2-40B4-BE49-F238E27FC236}">
                <a16:creationId xmlns:a16="http://schemas.microsoft.com/office/drawing/2014/main" id="{B3C23B09-F49D-6F48-138C-64530BC1143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528"/>
          <a:stretch/>
        </p:blipFill>
        <p:spPr>
          <a:xfrm>
            <a:off x="8205106" y="5271406"/>
            <a:ext cx="3063546" cy="158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0735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Un par de personas&#10;&#10;Descripción generada automáticamente con confianza media">
            <a:extLst>
              <a:ext uri="{FF2B5EF4-FFF2-40B4-BE49-F238E27FC236}">
                <a16:creationId xmlns:a16="http://schemas.microsoft.com/office/drawing/2014/main" id="{ADB6778E-BE34-378A-1E03-2ECD977706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471" y="4416151"/>
            <a:ext cx="3063968" cy="4600445"/>
          </a:xfrm>
          <a:prstGeom prst="rect">
            <a:avLst/>
          </a:prstGeom>
        </p:spPr>
      </p:pic>
      <p:pic>
        <p:nvPicPr>
          <p:cNvPr id="4" name="Imagen 3" descr="Mujer con vestido blanco&#10;&#10;Descripción generada automáticamente">
            <a:extLst>
              <a:ext uri="{FF2B5EF4-FFF2-40B4-BE49-F238E27FC236}">
                <a16:creationId xmlns:a16="http://schemas.microsoft.com/office/drawing/2014/main" id="{645D9F9E-BAA6-CE66-72BD-3E784E186C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088"/>
          <a:stretch/>
        </p:blipFill>
        <p:spPr>
          <a:xfrm>
            <a:off x="705293" y="0"/>
            <a:ext cx="3028391" cy="1094204"/>
          </a:xfrm>
          <a:prstGeom prst="rect">
            <a:avLst/>
          </a:prstGeom>
        </p:spPr>
      </p:pic>
      <p:pic>
        <p:nvPicPr>
          <p:cNvPr id="5" name="Imagen 4" descr="Imagen que contiene exterior, pasto, hombre, mujer&#10;&#10;Descripción generada automáticamente">
            <a:extLst>
              <a:ext uri="{FF2B5EF4-FFF2-40B4-BE49-F238E27FC236}">
                <a16:creationId xmlns:a16="http://schemas.microsoft.com/office/drawing/2014/main" id="{4274120C-CF97-BF10-3159-26848A4AED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4"/>
          <a:stretch/>
        </p:blipFill>
        <p:spPr>
          <a:xfrm>
            <a:off x="3949607" y="-1"/>
            <a:ext cx="4029901" cy="2528327"/>
          </a:xfrm>
          <a:prstGeom prst="rect">
            <a:avLst/>
          </a:prstGeom>
        </p:spPr>
      </p:pic>
      <p:pic>
        <p:nvPicPr>
          <p:cNvPr id="6" name="Imagen 5" descr="Una persona con un vestido blanco&#10;&#10;Descripción generada automáticamente con confianza media">
            <a:extLst>
              <a:ext uri="{FF2B5EF4-FFF2-40B4-BE49-F238E27FC236}">
                <a16:creationId xmlns:a16="http://schemas.microsoft.com/office/drawing/2014/main" id="{39EF6ABF-E840-36DD-D1FD-0303C5E7C92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5"/>
          <a:stretch/>
        </p:blipFill>
        <p:spPr>
          <a:xfrm>
            <a:off x="8205106" y="0"/>
            <a:ext cx="3063546" cy="4192182"/>
          </a:xfrm>
          <a:prstGeom prst="rect">
            <a:avLst/>
          </a:prstGeom>
        </p:spPr>
      </p:pic>
      <p:pic>
        <p:nvPicPr>
          <p:cNvPr id="9" name="Imagen 8" descr="Mujer con vestido blanco&#10;&#10;Descripción generada automáticamente con confianza media">
            <a:extLst>
              <a:ext uri="{FF2B5EF4-FFF2-40B4-BE49-F238E27FC236}">
                <a16:creationId xmlns:a16="http://schemas.microsoft.com/office/drawing/2014/main" id="{0435E69D-8894-BFC0-2A2C-83FB39A1C9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93" y="1355558"/>
            <a:ext cx="3008687" cy="4515853"/>
          </a:xfrm>
          <a:prstGeom prst="rect">
            <a:avLst/>
          </a:prstGeom>
        </p:spPr>
      </p:pic>
      <p:pic>
        <p:nvPicPr>
          <p:cNvPr id="11" name="Imagen 10" descr="Un par de personas de pie&#10;&#10;Descripción generada automáticamente con confianza baja">
            <a:extLst>
              <a:ext uri="{FF2B5EF4-FFF2-40B4-BE49-F238E27FC236}">
                <a16:creationId xmlns:a16="http://schemas.microsoft.com/office/drawing/2014/main" id="{6D94609C-2719-4F02-40A0-6298195F6B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608" y="2711116"/>
            <a:ext cx="4029902" cy="2685552"/>
          </a:xfrm>
          <a:prstGeom prst="rect">
            <a:avLst/>
          </a:prstGeom>
        </p:spPr>
      </p:pic>
      <p:pic>
        <p:nvPicPr>
          <p:cNvPr id="8" name="Imagen 7" descr="Un coche deportivo de color rojo&#10;&#10;Descripción generada automáticamente">
            <a:extLst>
              <a:ext uri="{FF2B5EF4-FFF2-40B4-BE49-F238E27FC236}">
                <a16:creationId xmlns:a16="http://schemas.microsoft.com/office/drawing/2014/main" id="{AF850D5A-3649-B69B-F9D4-18AC94457F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607" y="5579458"/>
            <a:ext cx="4029901" cy="3144424"/>
          </a:xfrm>
          <a:prstGeom prst="rect">
            <a:avLst/>
          </a:prstGeom>
        </p:spPr>
      </p:pic>
      <p:pic>
        <p:nvPicPr>
          <p:cNvPr id="13" name="Imagen 12" descr="Mujer con vestido de novia&#10;&#10;Descripción generada automáticamente">
            <a:extLst>
              <a:ext uri="{FF2B5EF4-FFF2-40B4-BE49-F238E27FC236}">
                <a16:creationId xmlns:a16="http://schemas.microsoft.com/office/drawing/2014/main" id="{E5C53D35-D61A-E14A-0788-FC6068BFFC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93" y="6054201"/>
            <a:ext cx="3008687" cy="200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6887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4AB1955-C06E-AACC-E381-203091E4D368}"/>
              </a:ext>
            </a:extLst>
          </p:cNvPr>
          <p:cNvSpPr/>
          <p:nvPr/>
        </p:nvSpPr>
        <p:spPr>
          <a:xfrm>
            <a:off x="0" y="4389119"/>
            <a:ext cx="12192000" cy="2468881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0E8EFE3-06B4-F59F-6642-354D5B38FF05}"/>
              </a:ext>
            </a:extLst>
          </p:cNvPr>
          <p:cNvSpPr txBox="1"/>
          <p:nvPr/>
        </p:nvSpPr>
        <p:spPr>
          <a:xfrm>
            <a:off x="4840574" y="5239619"/>
            <a:ext cx="251085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CO" dirty="0">
                <a:latin typeface="Avenir Next LT Pro" panose="020B0504020202020204" pitchFamily="34" charset="0"/>
              </a:rPr>
              <a:t>¡Agenda tu cita!</a:t>
            </a:r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62E43C1-D1CA-2E96-8406-A38F1BD2AE2A}"/>
              </a:ext>
            </a:extLst>
          </p:cNvPr>
          <p:cNvSpPr txBox="1"/>
          <p:nvPr/>
        </p:nvSpPr>
        <p:spPr>
          <a:xfrm>
            <a:off x="8461944" y="4712811"/>
            <a:ext cx="3393993" cy="20313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Avenida 15 # 119 – 52, Bogotá.</a:t>
            </a:r>
          </a:p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+57 310 304 3345</a:t>
            </a:r>
            <a:endParaRPr lang="en-US" sz="1600" kern="100" dirty="0">
              <a:latin typeface="Avenir Next LT Pro" panose="020B0504020202020204" pitchFamily="34" charset="0"/>
            </a:endParaRPr>
          </a:p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Horario:</a:t>
            </a:r>
            <a:br>
              <a:rPr lang="es-CO" sz="1600" kern="100" dirty="0">
                <a:latin typeface="Avenir Next LT Pro" panose="020B0504020202020204" pitchFamily="34" charset="0"/>
              </a:rPr>
            </a:br>
            <a:r>
              <a:rPr lang="en-US" sz="1600" kern="100" dirty="0">
                <a:latin typeface="Avenir Next LT Pro" panose="020B0504020202020204" pitchFamily="34" charset="0"/>
              </a:rPr>
              <a:t>L-S 10:00 – 19:00</a:t>
            </a:r>
          </a:p>
          <a:p>
            <a:pPr>
              <a:spcBef>
                <a:spcPts val="1200"/>
              </a:spcBef>
            </a:pPr>
            <a:r>
              <a:rPr lang="en-US" sz="1600" kern="100" dirty="0">
                <a:latin typeface="Avenir Next LT Pro" panose="020B05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casa_magaly@hotmail.com</a:t>
            </a:r>
            <a:br>
              <a:rPr lang="en-US" sz="1600" kern="100" dirty="0">
                <a:latin typeface="Avenir Next LT Pro" panose="020B0504020202020204" pitchFamily="34" charset="0"/>
              </a:rPr>
            </a:br>
            <a:r>
              <a:rPr lang="en-US" sz="1600" kern="100" dirty="0">
                <a:latin typeface="Avenir Next LT Pro" panose="020B0504020202020204" pitchFamily="34" charset="0"/>
              </a:rPr>
              <a:t>moralesrossmary@hotmail.com</a:t>
            </a:r>
          </a:p>
        </p:txBody>
      </p:sp>
      <p:pic>
        <p:nvPicPr>
          <p:cNvPr id="5" name="Picture 2" descr="instagram Icon 3350460">
            <a:extLst>
              <a:ext uri="{FF2B5EF4-FFF2-40B4-BE49-F238E27FC236}">
                <a16:creationId xmlns:a16="http://schemas.microsoft.com/office/drawing/2014/main" id="{D6EB8F08-E47E-DB1D-874E-EB114EA73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400000"/>
                    </a14:imgEffect>
                    <a14:imgEffect>
                      <a14:brightnessContrast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684" y="5698122"/>
            <a:ext cx="338555" cy="338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Logo de facebook - Iconos gratis de social">
            <a:extLst>
              <a:ext uri="{FF2B5EF4-FFF2-40B4-BE49-F238E27FC236}">
                <a16:creationId xmlns:a16="http://schemas.microsoft.com/office/drawing/2014/main" id="{A3D96E21-FDD1-803E-6413-816074885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719" y="5698122"/>
            <a:ext cx="338554" cy="33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whatsapp Icon 3196008">
            <a:extLst>
              <a:ext uri="{FF2B5EF4-FFF2-40B4-BE49-F238E27FC236}">
                <a16:creationId xmlns:a16="http://schemas.microsoft.com/office/drawing/2014/main" id="{CBBDEF4A-8757-5BC2-7FCD-3C8135D33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807" y="5675662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 descr="Forma&#10;&#10;Descripción generada automáticamente con confianza media">
            <a:extLst>
              <a:ext uri="{FF2B5EF4-FFF2-40B4-BE49-F238E27FC236}">
                <a16:creationId xmlns:a16="http://schemas.microsoft.com/office/drawing/2014/main" id="{C07ECCA5-02B0-9D3B-4A5D-F827008B85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8" t="8054" b="1592"/>
          <a:stretch/>
        </p:blipFill>
        <p:spPr>
          <a:xfrm>
            <a:off x="459920" y="5250889"/>
            <a:ext cx="2944573" cy="745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n 8" descr="Mujer sentada en una banca&#10;&#10;Descripción generada automáticamente con confianza media">
            <a:extLst>
              <a:ext uri="{FF2B5EF4-FFF2-40B4-BE49-F238E27FC236}">
                <a16:creationId xmlns:a16="http://schemas.microsoft.com/office/drawing/2014/main" id="{B48404ED-B071-E516-9155-40EF52EEB1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93" y="2229375"/>
            <a:ext cx="3008688" cy="2006772"/>
          </a:xfrm>
          <a:prstGeom prst="rect">
            <a:avLst/>
          </a:prstGeom>
        </p:spPr>
      </p:pic>
      <p:pic>
        <p:nvPicPr>
          <p:cNvPr id="12" name="Imagen 11" descr="Un par de personas&#10;&#10;Descripción generada automáticamente con confianza media">
            <a:extLst>
              <a:ext uri="{FF2B5EF4-FFF2-40B4-BE49-F238E27FC236}">
                <a16:creationId xmlns:a16="http://schemas.microsoft.com/office/drawing/2014/main" id="{6A5E5177-7267-2B87-49BC-D3CA75F2CD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471" y="-1571699"/>
            <a:ext cx="3063968" cy="4600445"/>
          </a:xfrm>
          <a:prstGeom prst="rect">
            <a:avLst/>
          </a:prstGeom>
        </p:spPr>
      </p:pic>
      <p:pic>
        <p:nvPicPr>
          <p:cNvPr id="13" name="Imagen 12" descr="Un coche deportivo de color rojo&#10;&#10;Descripción generada automáticamente">
            <a:extLst>
              <a:ext uri="{FF2B5EF4-FFF2-40B4-BE49-F238E27FC236}">
                <a16:creationId xmlns:a16="http://schemas.microsoft.com/office/drawing/2014/main" id="{F57D39EC-8AB6-59C0-C1DC-4E084DCCB0F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607" y="-408392"/>
            <a:ext cx="4029901" cy="3144424"/>
          </a:xfrm>
          <a:prstGeom prst="rect">
            <a:avLst/>
          </a:prstGeom>
        </p:spPr>
      </p:pic>
      <p:pic>
        <p:nvPicPr>
          <p:cNvPr id="14" name="Imagen 13" descr="Mujer con vestido de novia&#10;&#10;Descripción generada automáticamente">
            <a:extLst>
              <a:ext uri="{FF2B5EF4-FFF2-40B4-BE49-F238E27FC236}">
                <a16:creationId xmlns:a16="http://schemas.microsoft.com/office/drawing/2014/main" id="{6E8E80DF-3BF4-016C-7C53-536FE417DBF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93" y="66351"/>
            <a:ext cx="3008687" cy="200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89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CDA92B2-F269-1832-AA2A-AC16312D309D}"/>
              </a:ext>
            </a:extLst>
          </p:cNvPr>
          <p:cNvSpPr/>
          <p:nvPr/>
        </p:nvSpPr>
        <p:spPr>
          <a:xfrm>
            <a:off x="0" y="0"/>
            <a:ext cx="12192000" cy="2516554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ADEC11E-3551-C468-D897-960FCC98C96F}"/>
              </a:ext>
            </a:extLst>
          </p:cNvPr>
          <p:cNvSpPr txBox="1"/>
          <p:nvPr/>
        </p:nvSpPr>
        <p:spPr>
          <a:xfrm>
            <a:off x="2314953" y="309555"/>
            <a:ext cx="7562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Todo un equipo trabajando para ti</a:t>
            </a:r>
            <a:endParaRPr lang="en-US" sz="28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DADB09E-0E0B-C8C0-3D37-705E590C71EE}"/>
              </a:ext>
            </a:extLst>
          </p:cNvPr>
          <p:cNvSpPr txBox="1"/>
          <p:nvPr/>
        </p:nvSpPr>
        <p:spPr>
          <a:xfrm>
            <a:off x="1325380" y="949588"/>
            <a:ext cx="954124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Nuestro trabajo es hacer realidad ese vestido con el que siempre has soñado</a:t>
            </a:r>
          </a:p>
          <a:p>
            <a:pPr algn="ctr"/>
            <a:r>
              <a:rPr lang="es-ES" sz="16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Vestidos en venta según tu diseño soñado, vestido de stock y vestidos en alquiler.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76F23D5-E2DA-961A-7407-8C99A9315996}"/>
              </a:ext>
            </a:extLst>
          </p:cNvPr>
          <p:cNvSpPr txBox="1"/>
          <p:nvPr/>
        </p:nvSpPr>
        <p:spPr>
          <a:xfrm>
            <a:off x="4786124" y="1739642"/>
            <a:ext cx="2619753" cy="437198"/>
          </a:xfrm>
          <a:prstGeom prst="roundRect">
            <a:avLst>
              <a:gd name="adj" fmla="val 26838"/>
            </a:avLst>
          </a:prstGeom>
          <a:solidFill>
            <a:schemeClr val="bg1"/>
          </a:solidFill>
          <a:ln>
            <a:solidFill>
              <a:srgbClr val="FFCCC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Nuestro Equipo</a:t>
            </a:r>
          </a:p>
        </p:txBody>
      </p:sp>
      <p:pic>
        <p:nvPicPr>
          <p:cNvPr id="6" name="Imagen 5" descr="Mujer con vestido blanco&#10;&#10;Descripción generada automáticamente">
            <a:extLst>
              <a:ext uri="{FF2B5EF4-FFF2-40B4-BE49-F238E27FC236}">
                <a16:creationId xmlns:a16="http://schemas.microsoft.com/office/drawing/2014/main" id="{5B02B379-3B8A-92FE-54E4-EADCA054F9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998" y="2991338"/>
            <a:ext cx="2285296" cy="3429000"/>
          </a:xfrm>
          <a:prstGeom prst="rect">
            <a:avLst/>
          </a:prstGeom>
        </p:spPr>
      </p:pic>
      <p:pic>
        <p:nvPicPr>
          <p:cNvPr id="9" name="Imagen 8" descr="Imagen que contiene interior, ropa, parado, vestido&#10;&#10;Descripción generada automáticamente">
            <a:extLst>
              <a:ext uri="{FF2B5EF4-FFF2-40B4-BE49-F238E27FC236}">
                <a16:creationId xmlns:a16="http://schemas.microsoft.com/office/drawing/2014/main" id="{B05E8532-A5FE-BF21-A3BB-47ADA185F5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877" y="2991339"/>
            <a:ext cx="2284571" cy="3428999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B026FA73-505E-B0DE-EAD4-E6A4193CE2BC}"/>
              </a:ext>
            </a:extLst>
          </p:cNvPr>
          <p:cNvSpPr txBox="1"/>
          <p:nvPr/>
        </p:nvSpPr>
        <p:spPr>
          <a:xfrm>
            <a:off x="6012603" y="3772196"/>
            <a:ext cx="584734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6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Más de 60 años cumpliendo sueños</a:t>
            </a:r>
            <a:endParaRPr lang="en-US" sz="26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9C74CF8-9C5E-054D-9EA8-0E0A78DC706C}"/>
              </a:ext>
            </a:extLst>
          </p:cNvPr>
          <p:cNvSpPr txBox="1"/>
          <p:nvPr/>
        </p:nvSpPr>
        <p:spPr>
          <a:xfrm>
            <a:off x="6012603" y="4341891"/>
            <a:ext cx="584734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Moda, bodas llenas de amor, vestidos de cientos de colores, clientas felices, mucho estilo y telas únicas</a:t>
            </a:r>
            <a:endParaRPr lang="es-ES" sz="1600" dirty="0">
              <a:latin typeface="Proxima Nova Alt Rg" panose="02000506030000020004" pitchFamily="50" charset="0"/>
              <a:cs typeface="Arabic Typesetting" panose="020B0604020202020204" pitchFamily="66" charset="-78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497E8F4-B00C-A44F-E0FE-72E369B62F68}"/>
              </a:ext>
            </a:extLst>
          </p:cNvPr>
          <p:cNvSpPr txBox="1"/>
          <p:nvPr/>
        </p:nvSpPr>
        <p:spPr>
          <a:xfrm>
            <a:off x="7626401" y="5202283"/>
            <a:ext cx="2619753" cy="437198"/>
          </a:xfrm>
          <a:prstGeom prst="roundRect">
            <a:avLst>
              <a:gd name="adj" fmla="val 26838"/>
            </a:avLst>
          </a:prstGeom>
          <a:solidFill>
            <a:schemeClr val="bg1"/>
          </a:solidFill>
          <a:ln>
            <a:solidFill>
              <a:srgbClr val="FFCCC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Conoce nuestro Álbum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087478CE-94EB-1B2E-BAB2-D4A7899F8702}"/>
              </a:ext>
            </a:extLst>
          </p:cNvPr>
          <p:cNvSpPr/>
          <p:nvPr/>
        </p:nvSpPr>
        <p:spPr>
          <a:xfrm>
            <a:off x="9031574" y="6102124"/>
            <a:ext cx="2863592" cy="510916"/>
          </a:xfrm>
          <a:prstGeom prst="roundRect">
            <a:avLst>
              <a:gd name="adj" fmla="val 50000"/>
            </a:avLst>
          </a:prstGeom>
          <a:solidFill>
            <a:schemeClr val="bg1">
              <a:alpha val="7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32000" tIns="0" rIns="0" bIns="0" rtlCol="0" anchor="ctr"/>
          <a:lstStyle/>
          <a:p>
            <a:pPr algn="ctr"/>
            <a:r>
              <a:rPr lang="es-CO" sz="1600" dirty="0">
                <a:solidFill>
                  <a:schemeClr val="tx1"/>
                </a:solidFill>
                <a:latin typeface="Georgia" panose="02040502050405020303" pitchFamily="18" charset="0"/>
              </a:rPr>
              <a:t>Agenda tu cita aquí</a:t>
            </a: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14" name="Picture 2" descr="whatsapp Icon 3196008">
            <a:extLst>
              <a:ext uri="{FF2B5EF4-FFF2-40B4-BE49-F238E27FC236}">
                <a16:creationId xmlns:a16="http://schemas.microsoft.com/office/drawing/2014/main" id="{8CE7B721-E7DA-3683-4E85-09C37541A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0225" y="6173328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1511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ED801796-AC1F-D7B3-BD24-9B6E49A6F33B}"/>
              </a:ext>
            </a:extLst>
          </p:cNvPr>
          <p:cNvSpPr/>
          <p:nvPr/>
        </p:nvSpPr>
        <p:spPr>
          <a:xfrm>
            <a:off x="0" y="5748994"/>
            <a:ext cx="12192000" cy="2468881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CDE16E8-007A-3BF8-BC97-ACAA2528E54A}"/>
              </a:ext>
            </a:extLst>
          </p:cNvPr>
          <p:cNvSpPr/>
          <p:nvPr/>
        </p:nvSpPr>
        <p:spPr>
          <a:xfrm>
            <a:off x="0" y="0"/>
            <a:ext cx="12192000" cy="1180123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6D372C4-AB09-04BD-F1C1-19ECBA198167}"/>
              </a:ext>
            </a:extLst>
          </p:cNvPr>
          <p:cNvSpPr txBox="1"/>
          <p:nvPr/>
        </p:nvSpPr>
        <p:spPr>
          <a:xfrm>
            <a:off x="2314953" y="309555"/>
            <a:ext cx="7562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Testimonios que hablan por si solos</a:t>
            </a:r>
            <a:endParaRPr lang="en-US" sz="28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9142173-035C-A744-C528-C8CF51684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995" y="1489340"/>
            <a:ext cx="4498010" cy="3586367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2E8D91A6-64A1-E1F6-CADB-B8FFCEED9F26}"/>
              </a:ext>
            </a:extLst>
          </p:cNvPr>
          <p:cNvSpPr/>
          <p:nvPr/>
        </p:nvSpPr>
        <p:spPr>
          <a:xfrm>
            <a:off x="4756637" y="3063286"/>
            <a:ext cx="2815892" cy="1289155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400" dirty="0">
                <a:solidFill>
                  <a:schemeClr val="bg1"/>
                </a:solidFill>
              </a:rPr>
              <a:t>Idea tomada de: </a:t>
            </a:r>
            <a:r>
              <a:rPr lang="es-CO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http://www.luciana.com.mx/</a:t>
            </a:r>
            <a:endParaRPr lang="es-CO" sz="1400" dirty="0">
              <a:solidFill>
                <a:schemeClr val="bg1"/>
              </a:solidFill>
            </a:endParaRPr>
          </a:p>
          <a:p>
            <a:pPr algn="ctr"/>
            <a:endParaRPr lang="es-CO" sz="1400" dirty="0">
              <a:solidFill>
                <a:schemeClr val="bg1"/>
              </a:solidFill>
            </a:endParaRPr>
          </a:p>
          <a:p>
            <a:pPr algn="ctr"/>
            <a:r>
              <a:rPr lang="es-CO" sz="1400" dirty="0">
                <a:solidFill>
                  <a:schemeClr val="bg1"/>
                </a:solidFill>
              </a:rPr>
              <a:t>Y serían las opiniones de: https://www.matrimonio.com.co/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0BF387AC-BA1C-82ED-7F72-5CF7D69D158D}"/>
              </a:ext>
            </a:extLst>
          </p:cNvPr>
          <p:cNvSpPr/>
          <p:nvPr/>
        </p:nvSpPr>
        <p:spPr>
          <a:xfrm>
            <a:off x="9031574" y="6102124"/>
            <a:ext cx="2863592" cy="510916"/>
          </a:xfrm>
          <a:prstGeom prst="roundRect">
            <a:avLst>
              <a:gd name="adj" fmla="val 50000"/>
            </a:avLst>
          </a:prstGeom>
          <a:solidFill>
            <a:schemeClr val="bg1">
              <a:alpha val="7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32000" tIns="0" rIns="0" bIns="0" rtlCol="0" anchor="ctr"/>
          <a:lstStyle/>
          <a:p>
            <a:pPr algn="ctr"/>
            <a:r>
              <a:rPr lang="es-CO" sz="1600" dirty="0">
                <a:solidFill>
                  <a:schemeClr val="tx1"/>
                </a:solidFill>
                <a:latin typeface="Georgia" panose="02040502050405020303" pitchFamily="18" charset="0"/>
              </a:rPr>
              <a:t>Agenda tu cita aquí</a:t>
            </a: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3" name="Picture 2" descr="whatsapp Icon 3196008">
            <a:extLst>
              <a:ext uri="{FF2B5EF4-FFF2-40B4-BE49-F238E27FC236}">
                <a16:creationId xmlns:a16="http://schemas.microsoft.com/office/drawing/2014/main" id="{112B82CC-2BDF-78A0-DFFB-F614292E5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0225" y="6173328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9887ABE0-018A-E362-4F78-71E463227C7E}"/>
              </a:ext>
            </a:extLst>
          </p:cNvPr>
          <p:cNvSpPr txBox="1"/>
          <p:nvPr/>
        </p:nvSpPr>
        <p:spPr>
          <a:xfrm>
            <a:off x="4840574" y="6599494"/>
            <a:ext cx="251085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CO" dirty="0">
                <a:latin typeface="Avenir Next LT Pro" panose="020B0504020202020204" pitchFamily="34" charset="0"/>
              </a:rPr>
              <a:t>¡Agenda tu cita!</a:t>
            </a:r>
            <a:endParaRPr lang="en-US" dirty="0">
              <a:latin typeface="Avenir Next LT Pro" panose="020B0504020202020204" pitchFamily="34" charset="0"/>
            </a:endParaRPr>
          </a:p>
        </p:txBody>
      </p:sp>
      <p:pic>
        <p:nvPicPr>
          <p:cNvPr id="11" name="Picture 2" descr="instagram Icon 3350460">
            <a:extLst>
              <a:ext uri="{FF2B5EF4-FFF2-40B4-BE49-F238E27FC236}">
                <a16:creationId xmlns:a16="http://schemas.microsoft.com/office/drawing/2014/main" id="{871A4CD6-667C-4219-E9AF-9213C353E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biLevel thresh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500"/>
                    </a14:imgEffect>
                    <a14:imgEffect>
                      <a14:saturation sat="400000"/>
                    </a14:imgEffect>
                    <a14:imgEffect>
                      <a14:brightnessContrast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684" y="7057997"/>
            <a:ext cx="338555" cy="338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Logo de facebook - Iconos gratis de social">
            <a:extLst>
              <a:ext uri="{FF2B5EF4-FFF2-40B4-BE49-F238E27FC236}">
                <a16:creationId xmlns:a16="http://schemas.microsoft.com/office/drawing/2014/main" id="{02143AFE-6EDB-FCA2-8384-209576C20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719" y="7057997"/>
            <a:ext cx="338554" cy="33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whatsapp Icon 3196008">
            <a:extLst>
              <a:ext uri="{FF2B5EF4-FFF2-40B4-BE49-F238E27FC236}">
                <a16:creationId xmlns:a16="http://schemas.microsoft.com/office/drawing/2014/main" id="{4655FAD7-A5D5-32A7-F2BE-138173706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807" y="7035537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Imagen 13" descr="Forma&#10;&#10;Descripción generada automáticamente con confianza media">
            <a:extLst>
              <a:ext uri="{FF2B5EF4-FFF2-40B4-BE49-F238E27FC236}">
                <a16:creationId xmlns:a16="http://schemas.microsoft.com/office/drawing/2014/main" id="{8F97C832-D654-1CFD-3695-C09EAAA2766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8" t="8054" b="1592"/>
          <a:stretch/>
        </p:blipFill>
        <p:spPr>
          <a:xfrm>
            <a:off x="459920" y="6610764"/>
            <a:ext cx="2944573" cy="7453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8729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9142173-035C-A744-C528-C8CF51684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995" y="113833"/>
            <a:ext cx="4498010" cy="3586367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31535571-0348-B863-6D46-5F379E109CE5}"/>
              </a:ext>
            </a:extLst>
          </p:cNvPr>
          <p:cNvSpPr/>
          <p:nvPr/>
        </p:nvSpPr>
        <p:spPr>
          <a:xfrm>
            <a:off x="0" y="4389119"/>
            <a:ext cx="12192000" cy="2468881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24D0914-F477-D29D-39B8-505311289C7D}"/>
              </a:ext>
            </a:extLst>
          </p:cNvPr>
          <p:cNvSpPr txBox="1"/>
          <p:nvPr/>
        </p:nvSpPr>
        <p:spPr>
          <a:xfrm>
            <a:off x="4840574" y="5239619"/>
            <a:ext cx="251085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CO" dirty="0">
                <a:latin typeface="Avenir Next LT Pro" panose="020B0504020202020204" pitchFamily="34" charset="0"/>
              </a:rPr>
              <a:t>¡Agenda tu cita!</a:t>
            </a:r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36FFCFF-3ADB-26AD-265D-D6187949E00F}"/>
              </a:ext>
            </a:extLst>
          </p:cNvPr>
          <p:cNvSpPr txBox="1"/>
          <p:nvPr/>
        </p:nvSpPr>
        <p:spPr>
          <a:xfrm>
            <a:off x="8461944" y="4712811"/>
            <a:ext cx="3393993" cy="20313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Avenida 15 # 119 – 52, Bogotá.</a:t>
            </a:r>
          </a:p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+57 310 304 3345</a:t>
            </a:r>
            <a:endParaRPr lang="en-US" sz="1600" kern="100" dirty="0">
              <a:latin typeface="Avenir Next LT Pro" panose="020B0504020202020204" pitchFamily="34" charset="0"/>
            </a:endParaRPr>
          </a:p>
          <a:p>
            <a:pPr>
              <a:spcBef>
                <a:spcPts val="1200"/>
              </a:spcBef>
            </a:pPr>
            <a:r>
              <a:rPr lang="es-CO" sz="1600" kern="100" dirty="0">
                <a:latin typeface="Avenir Next LT Pro" panose="020B0504020202020204" pitchFamily="34" charset="0"/>
              </a:rPr>
              <a:t>Horario:</a:t>
            </a:r>
            <a:br>
              <a:rPr lang="es-CO" sz="1600" kern="100" dirty="0">
                <a:latin typeface="Avenir Next LT Pro" panose="020B0504020202020204" pitchFamily="34" charset="0"/>
              </a:rPr>
            </a:br>
            <a:r>
              <a:rPr lang="en-US" sz="1600" kern="100" dirty="0">
                <a:latin typeface="Avenir Next LT Pro" panose="020B0504020202020204" pitchFamily="34" charset="0"/>
              </a:rPr>
              <a:t>L-S 10:00 – 19:00</a:t>
            </a:r>
          </a:p>
          <a:p>
            <a:pPr>
              <a:spcBef>
                <a:spcPts val="1200"/>
              </a:spcBef>
            </a:pPr>
            <a:r>
              <a:rPr lang="en-US" sz="1600" kern="100" dirty="0">
                <a:latin typeface="Avenir Next LT Pro" panose="020B05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casa_magaly@hotmail.com</a:t>
            </a:r>
            <a:br>
              <a:rPr lang="en-US" sz="1600" kern="100" dirty="0">
                <a:latin typeface="Avenir Next LT Pro" panose="020B0504020202020204" pitchFamily="34" charset="0"/>
              </a:rPr>
            </a:br>
            <a:r>
              <a:rPr lang="en-US" sz="1600" kern="100" dirty="0">
                <a:latin typeface="Avenir Next LT Pro" panose="020B0504020202020204" pitchFamily="34" charset="0"/>
              </a:rPr>
              <a:t>moralesrossmary@hotmail.com</a:t>
            </a:r>
          </a:p>
        </p:txBody>
      </p:sp>
      <p:pic>
        <p:nvPicPr>
          <p:cNvPr id="12" name="Picture 2" descr="instagram Icon 3350460">
            <a:extLst>
              <a:ext uri="{FF2B5EF4-FFF2-40B4-BE49-F238E27FC236}">
                <a16:creationId xmlns:a16="http://schemas.microsoft.com/office/drawing/2014/main" id="{31D410F4-3C87-DBD8-6838-7C984A421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400000"/>
                    </a14:imgEffect>
                    <a14:imgEffect>
                      <a14:brightnessContrast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684" y="5698122"/>
            <a:ext cx="338555" cy="338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Logo de facebook - Iconos gratis de social">
            <a:extLst>
              <a:ext uri="{FF2B5EF4-FFF2-40B4-BE49-F238E27FC236}">
                <a16:creationId xmlns:a16="http://schemas.microsoft.com/office/drawing/2014/main" id="{9EA4B9E9-A7BC-CF01-1098-183E8759A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719" y="5698122"/>
            <a:ext cx="338554" cy="33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whatsapp Icon 3196008">
            <a:extLst>
              <a:ext uri="{FF2B5EF4-FFF2-40B4-BE49-F238E27FC236}">
                <a16:creationId xmlns:a16="http://schemas.microsoft.com/office/drawing/2014/main" id="{7A785728-5891-F4E7-4A15-35388B435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807" y="5675662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Imagen 13" descr="Forma&#10;&#10;Descripción generada automáticamente con confianza media">
            <a:extLst>
              <a:ext uri="{FF2B5EF4-FFF2-40B4-BE49-F238E27FC236}">
                <a16:creationId xmlns:a16="http://schemas.microsoft.com/office/drawing/2014/main" id="{6BE25207-D331-DD2E-BC50-CE2D8035FA0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8" t="8054" b="1592"/>
          <a:stretch/>
        </p:blipFill>
        <p:spPr>
          <a:xfrm>
            <a:off x="459920" y="5250889"/>
            <a:ext cx="2944573" cy="7453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9577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E11E1BE-A626-4103-8B53-7AF2F9042DF1}"/>
              </a:ext>
            </a:extLst>
          </p:cNvPr>
          <p:cNvSpPr/>
          <p:nvPr/>
        </p:nvSpPr>
        <p:spPr>
          <a:xfrm>
            <a:off x="4083570" y="2555823"/>
            <a:ext cx="4024859" cy="17463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bg1"/>
                </a:solidFill>
                <a:latin typeface="Proxima Nova Alt Rg" panose="02000506030000020004" pitchFamily="50" charset="0"/>
              </a:rPr>
              <a:t>Nuestro Servicio</a:t>
            </a:r>
            <a:endParaRPr lang="en-US" dirty="0">
              <a:solidFill>
                <a:schemeClr val="bg1"/>
              </a:solidFill>
              <a:latin typeface="Proxima Nova Alt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75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 descr="Mujer parada enfrente de un edificio&#10;&#10;Descripción generada automáticamente con confianza media">
            <a:extLst>
              <a:ext uri="{FF2B5EF4-FFF2-40B4-BE49-F238E27FC236}">
                <a16:creationId xmlns:a16="http://schemas.microsoft.com/office/drawing/2014/main" id="{9D7E1FDB-6BF0-C6C7-B84E-452C1C9DB5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77"/>
          <a:stretch/>
        </p:blipFill>
        <p:spPr>
          <a:xfrm>
            <a:off x="-1325" y="0"/>
            <a:ext cx="12193325" cy="5815636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D4BC509-D0AF-C1F0-4F34-3A2962849452}"/>
              </a:ext>
            </a:extLst>
          </p:cNvPr>
          <p:cNvSpPr txBox="1"/>
          <p:nvPr/>
        </p:nvSpPr>
        <p:spPr>
          <a:xfrm>
            <a:off x="494769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Nuestro Servicio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C6E660F-F525-D2D5-06C2-E5FDAA20C3D6}"/>
              </a:ext>
            </a:extLst>
          </p:cNvPr>
          <p:cNvSpPr txBox="1"/>
          <p:nvPr/>
        </p:nvSpPr>
        <p:spPr>
          <a:xfrm>
            <a:off x="3548061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Agenda tu cita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8607FB3-DF5C-9739-C454-07D78870E86D}"/>
              </a:ext>
            </a:extLst>
          </p:cNvPr>
          <p:cNvSpPr txBox="1"/>
          <p:nvPr/>
        </p:nvSpPr>
        <p:spPr>
          <a:xfrm>
            <a:off x="6601353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Nuestro Equipo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A557F03-7A4E-4256-99BC-24E4A39C1AEF}"/>
              </a:ext>
            </a:extLst>
          </p:cNvPr>
          <p:cNvSpPr txBox="1"/>
          <p:nvPr/>
        </p:nvSpPr>
        <p:spPr>
          <a:xfrm>
            <a:off x="9654646" y="942089"/>
            <a:ext cx="1963710" cy="408623"/>
          </a:xfrm>
          <a:prstGeom prst="roundRect">
            <a:avLst/>
          </a:prstGeom>
          <a:solidFill>
            <a:schemeClr val="tx1">
              <a:alpha val="2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Álbum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6440372-4142-E51C-2EB7-95F67F8B74D8}"/>
              </a:ext>
            </a:extLst>
          </p:cNvPr>
          <p:cNvSpPr txBox="1"/>
          <p:nvPr/>
        </p:nvSpPr>
        <p:spPr>
          <a:xfrm>
            <a:off x="858769" y="2207041"/>
            <a:ext cx="104744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La creación de tu vestido será toda una experiencia</a:t>
            </a:r>
            <a:endParaRPr 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2DD44B18-DFEF-3AA8-9C2E-E3632EF0FEDF}"/>
              </a:ext>
            </a:extLst>
          </p:cNvPr>
          <p:cNvSpPr/>
          <p:nvPr/>
        </p:nvSpPr>
        <p:spPr>
          <a:xfrm>
            <a:off x="9031574" y="6102124"/>
            <a:ext cx="2863592" cy="510916"/>
          </a:xfrm>
          <a:prstGeom prst="roundRect">
            <a:avLst>
              <a:gd name="adj" fmla="val 50000"/>
            </a:avLst>
          </a:prstGeom>
          <a:solidFill>
            <a:schemeClr val="bg1">
              <a:alpha val="7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32000" tIns="0" rIns="0" bIns="0" rtlCol="0" anchor="ctr"/>
          <a:lstStyle/>
          <a:p>
            <a:pPr algn="ctr"/>
            <a:r>
              <a:rPr lang="es-CO" sz="1600" dirty="0">
                <a:solidFill>
                  <a:schemeClr val="tx1"/>
                </a:solidFill>
                <a:latin typeface="Georgia" panose="02040502050405020303" pitchFamily="18" charset="0"/>
              </a:rPr>
              <a:t>Agenda tu cita aquí</a:t>
            </a: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15" name="Picture 2" descr="whatsapp Icon 3196008">
            <a:extLst>
              <a:ext uri="{FF2B5EF4-FFF2-40B4-BE49-F238E27FC236}">
                <a16:creationId xmlns:a16="http://schemas.microsoft.com/office/drawing/2014/main" id="{CDFF860A-9F85-2520-AA74-50342A79E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0225" y="6173328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C7A0BCF3-3E11-EDAC-DA72-A8E8F30ADFE0}"/>
              </a:ext>
            </a:extLst>
          </p:cNvPr>
          <p:cNvSpPr txBox="1"/>
          <p:nvPr/>
        </p:nvSpPr>
        <p:spPr>
          <a:xfrm>
            <a:off x="4828309" y="4753931"/>
            <a:ext cx="2535382" cy="437198"/>
          </a:xfrm>
          <a:prstGeom prst="roundRect">
            <a:avLst>
              <a:gd name="adj" fmla="val 26838"/>
            </a:avLst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Alt Rg" panose="02000506030000020004" pitchFamily="50" charset="0"/>
              </a:rPr>
              <a:t>Programa tu asesoría</a:t>
            </a:r>
          </a:p>
        </p:txBody>
      </p:sp>
      <p:pic>
        <p:nvPicPr>
          <p:cNvPr id="2" name="Imagen 1" descr="Forma&#10;&#10;Descripción generada automáticamente con confianza media">
            <a:extLst>
              <a:ext uri="{FF2B5EF4-FFF2-40B4-BE49-F238E27FC236}">
                <a16:creationId xmlns:a16="http://schemas.microsoft.com/office/drawing/2014/main" id="{DE605357-2A56-6A0E-892A-9C7B9CE2C01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985"/>
          <a:stretch/>
        </p:blipFill>
        <p:spPr>
          <a:xfrm>
            <a:off x="5147188" y="193514"/>
            <a:ext cx="2385744" cy="676641"/>
          </a:xfrm>
          <a:prstGeom prst="rect">
            <a:avLst/>
          </a:prstGeom>
          <a:solidFill>
            <a:schemeClr val="tx1">
              <a:alpha val="27000"/>
            </a:schemeClr>
          </a:solidFill>
        </p:spPr>
      </p:pic>
      <p:pic>
        <p:nvPicPr>
          <p:cNvPr id="3" name="Imagen 2" descr="Forma&#10;&#10;Descripción generada automáticamente con confianza media">
            <a:extLst>
              <a:ext uri="{FF2B5EF4-FFF2-40B4-BE49-F238E27FC236}">
                <a16:creationId xmlns:a16="http://schemas.microsoft.com/office/drawing/2014/main" id="{397D54BD-880A-8A65-BBCD-4032B125F74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15"/>
          <a:stretch/>
        </p:blipFill>
        <p:spPr>
          <a:xfrm>
            <a:off x="4659070" y="193514"/>
            <a:ext cx="488118" cy="676641"/>
          </a:xfrm>
          <a:prstGeom prst="rect">
            <a:avLst/>
          </a:prstGeom>
          <a:solidFill>
            <a:schemeClr val="tx1">
              <a:alpha val="27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433211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420CA25-5484-9CF8-96D0-76F9BFB0FACA}"/>
              </a:ext>
            </a:extLst>
          </p:cNvPr>
          <p:cNvSpPr/>
          <p:nvPr/>
        </p:nvSpPr>
        <p:spPr>
          <a:xfrm>
            <a:off x="0" y="2730052"/>
            <a:ext cx="12192000" cy="2516554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 descr="Forma&#10;&#10;Descripción generada automáticamente con confianza baja">
            <a:extLst>
              <a:ext uri="{FF2B5EF4-FFF2-40B4-BE49-F238E27FC236}">
                <a16:creationId xmlns:a16="http://schemas.microsoft.com/office/drawing/2014/main" id="{060C0B9C-93A4-F93B-130B-A8566D11E7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53" y="629336"/>
            <a:ext cx="975489" cy="975489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863E2DF-B405-E982-A0AA-D3747A7E76FC}"/>
              </a:ext>
            </a:extLst>
          </p:cNvPr>
          <p:cNvSpPr txBox="1"/>
          <p:nvPr/>
        </p:nvSpPr>
        <p:spPr>
          <a:xfrm>
            <a:off x="424752" y="1621451"/>
            <a:ext cx="206408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7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Visítanos en nuestra boutique</a:t>
            </a:r>
            <a:endParaRPr lang="en-US" sz="17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AFF86A1-2D57-6D9D-D195-35BC510B8FAE}"/>
              </a:ext>
            </a:extLst>
          </p:cNvPr>
          <p:cNvSpPr txBox="1"/>
          <p:nvPr/>
        </p:nvSpPr>
        <p:spPr>
          <a:xfrm>
            <a:off x="2752316" y="1621451"/>
            <a:ext cx="206408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7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Elije tu diseño soñado</a:t>
            </a:r>
            <a:endParaRPr lang="en-US" sz="17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A955009-A189-9957-62D3-B7E453A46CA5}"/>
              </a:ext>
            </a:extLst>
          </p:cNvPr>
          <p:cNvSpPr txBox="1"/>
          <p:nvPr/>
        </p:nvSpPr>
        <p:spPr>
          <a:xfrm>
            <a:off x="5079880" y="1621451"/>
            <a:ext cx="206408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7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Haremos tu diseño realidad</a:t>
            </a:r>
            <a:endParaRPr lang="en-US" sz="17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44F20019-47F2-A8E1-F838-2BB2321E8FBE}"/>
              </a:ext>
            </a:extLst>
          </p:cNvPr>
          <p:cNvSpPr txBox="1"/>
          <p:nvPr/>
        </p:nvSpPr>
        <p:spPr>
          <a:xfrm>
            <a:off x="7407444" y="1621451"/>
            <a:ext cx="206408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7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Un par de pruebas para los detalles</a:t>
            </a:r>
            <a:endParaRPr lang="en-US" sz="17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DB20A013-E7C7-A000-FDEC-ECB69C6E3184}"/>
              </a:ext>
            </a:extLst>
          </p:cNvPr>
          <p:cNvSpPr txBox="1"/>
          <p:nvPr/>
        </p:nvSpPr>
        <p:spPr>
          <a:xfrm>
            <a:off x="9735008" y="1621451"/>
            <a:ext cx="206408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7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¡Y tu diseño </a:t>
            </a:r>
          </a:p>
          <a:p>
            <a:pPr algn="ctr"/>
            <a:r>
              <a:rPr lang="es-CO" sz="17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está listo!</a:t>
            </a:r>
            <a:endParaRPr lang="en-US" sz="1700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</p:txBody>
      </p:sp>
      <p:pic>
        <p:nvPicPr>
          <p:cNvPr id="27" name="Imagen 26" descr="Forma&#10;&#10;Descripción generada automáticamente con confianza baja">
            <a:extLst>
              <a:ext uri="{FF2B5EF4-FFF2-40B4-BE49-F238E27FC236}">
                <a16:creationId xmlns:a16="http://schemas.microsoft.com/office/drawing/2014/main" id="{2D3360E7-4D88-95A8-D6C9-4A8F120B8D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6561" y="629336"/>
            <a:ext cx="975600" cy="975600"/>
          </a:xfrm>
          <a:prstGeom prst="rect">
            <a:avLst/>
          </a:prstGeom>
        </p:spPr>
      </p:pic>
      <p:pic>
        <p:nvPicPr>
          <p:cNvPr id="29" name="Imagen 28" descr="Forma&#10;&#10;Descripción generada automáticamente con confianza baja">
            <a:extLst>
              <a:ext uri="{FF2B5EF4-FFF2-40B4-BE49-F238E27FC236}">
                <a16:creationId xmlns:a16="http://schemas.microsoft.com/office/drawing/2014/main" id="{A0F1D62D-A016-43CB-F276-847794E71F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200" y="629336"/>
            <a:ext cx="975600" cy="975600"/>
          </a:xfrm>
          <a:prstGeom prst="rect">
            <a:avLst/>
          </a:prstGeom>
        </p:spPr>
      </p:pic>
      <p:pic>
        <p:nvPicPr>
          <p:cNvPr id="31" name="Imagen 30" descr="Forma&#10;&#10;Descripción generada automáticamente con confianza baja">
            <a:extLst>
              <a:ext uri="{FF2B5EF4-FFF2-40B4-BE49-F238E27FC236}">
                <a16:creationId xmlns:a16="http://schemas.microsoft.com/office/drawing/2014/main" id="{85DFDE0B-9B57-D8A1-CF43-809E73CCDE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754" y="629225"/>
            <a:ext cx="975600" cy="975600"/>
          </a:xfrm>
          <a:prstGeom prst="rect">
            <a:avLst/>
          </a:prstGeom>
        </p:spPr>
      </p:pic>
      <p:pic>
        <p:nvPicPr>
          <p:cNvPr id="33" name="Imagen 32" descr="Forma&#10;&#10;Descripción generada automáticamente con confianza baja">
            <a:extLst>
              <a:ext uri="{FF2B5EF4-FFF2-40B4-BE49-F238E27FC236}">
                <a16:creationId xmlns:a16="http://schemas.microsoft.com/office/drawing/2014/main" id="{C0F68DCA-A213-AEC5-446C-2E48E70C56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9308" y="629225"/>
            <a:ext cx="975600" cy="9756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84E1195-ACCC-5933-2B83-49BBC8C06BB9}"/>
              </a:ext>
            </a:extLst>
          </p:cNvPr>
          <p:cNvSpPr txBox="1"/>
          <p:nvPr/>
        </p:nvSpPr>
        <p:spPr>
          <a:xfrm>
            <a:off x="1325380" y="3503581"/>
            <a:ext cx="954124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Casa Magaly es una boutique especializada en el diseño de vestidos de novia, </a:t>
            </a:r>
            <a:r>
              <a:rPr lang="es-ES" sz="1900" dirty="0" err="1">
                <a:latin typeface="Proxima Nova Alt Rg" panose="02000506030000020004" pitchFamily="50" charset="0"/>
                <a:cs typeface="Arabic Typesetting" panose="020B0604020202020204" pitchFamily="66" charset="-78"/>
              </a:rPr>
              <a:t>prom</a:t>
            </a:r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, quinceaños, primera comunión, grados y fiesta. Aquí, tenemos el gusto de brindarte asesoría personalizada, ayudándote a seleccionar el vestido y los accesorios que mejor realcen tu imagen.</a:t>
            </a:r>
            <a:endParaRPr lang="es-ES" sz="1600" dirty="0">
              <a:latin typeface="Proxima Nova Alt Rg" panose="02000506030000020004" pitchFamily="50" charset="0"/>
              <a:cs typeface="Arabic Typesetting" panose="020B0604020202020204" pitchFamily="66" charset="-78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AD7B8B6-5DB0-53D1-695A-688FAF08567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71"/>
          <a:stretch/>
        </p:blipFill>
        <p:spPr>
          <a:xfrm>
            <a:off x="781538" y="5661499"/>
            <a:ext cx="4673600" cy="1196501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5E7F109-4E22-559E-62F7-7007A4B24FA5}"/>
              </a:ext>
            </a:extLst>
          </p:cNvPr>
          <p:cNvSpPr txBox="1"/>
          <p:nvPr/>
        </p:nvSpPr>
        <p:spPr>
          <a:xfrm>
            <a:off x="5713050" y="6301495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¡Visítanos y elige tu vestido soñado!</a:t>
            </a:r>
            <a:endParaRPr lang="es-ES" sz="1600" dirty="0">
              <a:latin typeface="Proxima Nova Alt Rg" panose="02000506030000020004" pitchFamily="50" charset="0"/>
              <a:cs typeface="Arabic Typesetting" panose="020B0604020202020204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07031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2185AC1-97A4-07C1-617B-F658D3F51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538" y="628384"/>
            <a:ext cx="4673600" cy="351615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DBB1989-60F8-5940-1900-6CB3DF8CF400}"/>
              </a:ext>
            </a:extLst>
          </p:cNvPr>
          <p:cNvSpPr txBox="1"/>
          <p:nvPr/>
        </p:nvSpPr>
        <p:spPr>
          <a:xfrm>
            <a:off x="5713050" y="1247688"/>
            <a:ext cx="609600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¡Visítanos y elige tu vestido soñado!</a:t>
            </a:r>
          </a:p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En nuestra boutique tenemos cientos de diseños listos para que te pruebes, además, tendrás un trato cercano y personalizado.</a:t>
            </a:r>
          </a:p>
          <a:p>
            <a:pPr algn="ctr"/>
            <a:endParaRPr lang="es-ES" sz="1900" dirty="0">
              <a:latin typeface="Proxima Nova Alt Rg" panose="02000506030000020004" pitchFamily="50" charset="0"/>
              <a:cs typeface="Arabic Typesetting" panose="020B0604020202020204" pitchFamily="66" charset="-78"/>
            </a:endParaRPr>
          </a:p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¿No tenemos el vestido que sueñas? Lo diseñaremos para ti, tal y como te lo imaginas.</a:t>
            </a:r>
            <a:endParaRPr lang="es-ES" sz="1600" dirty="0">
              <a:latin typeface="Proxima Nova Alt Rg" panose="02000506030000020004" pitchFamily="50" charset="0"/>
              <a:cs typeface="Arabic Typesetting" panose="020B0604020202020204" pitchFamily="66" charset="-78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AA6649B-FA9F-DFBA-6F53-EEE701F5D60E}"/>
              </a:ext>
            </a:extLst>
          </p:cNvPr>
          <p:cNvSpPr txBox="1"/>
          <p:nvPr/>
        </p:nvSpPr>
        <p:spPr>
          <a:xfrm>
            <a:off x="465020" y="6000595"/>
            <a:ext cx="60960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¡Manos a la obra!</a:t>
            </a:r>
          </a:p>
          <a:p>
            <a:pPr algn="ctr"/>
            <a:r>
              <a:rPr lang="es-ES" sz="1900" dirty="0">
                <a:latin typeface="Proxima Nova Alt Rg" panose="02000506030000020004" pitchFamily="50" charset="0"/>
                <a:cs typeface="Arabic Typesetting" panose="020B0604020202020204" pitchFamily="66" charset="-78"/>
              </a:rPr>
              <a:t>Empezamos con el patrón de tu vestido que luego cortaremos en la tela que hayas elegido. Para armarlo, coseremos cada pieza y bordaremos los detalles con absoluta delicadeza.</a:t>
            </a:r>
          </a:p>
        </p:txBody>
      </p:sp>
      <p:pic>
        <p:nvPicPr>
          <p:cNvPr id="8" name="Imagen 7" descr="Imagen que contiene ropa, tabla, taza, rosquilla&#10;&#10;Descripción generada automáticamente">
            <a:extLst>
              <a:ext uri="{FF2B5EF4-FFF2-40B4-BE49-F238E27FC236}">
                <a16:creationId xmlns:a16="http://schemas.microsoft.com/office/drawing/2014/main" id="{C490DE04-EE84-4111-64E4-96AB837689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418"/>
          <a:stretch/>
        </p:blipFill>
        <p:spPr>
          <a:xfrm>
            <a:off x="6979137" y="5406627"/>
            <a:ext cx="4673599" cy="1451373"/>
          </a:xfrm>
          <a:prstGeom prst="rect">
            <a:avLst/>
          </a:prstGeom>
        </p:spPr>
      </p:pic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F37FF65-5FEB-9372-5080-E77F45FF71EF}"/>
              </a:ext>
            </a:extLst>
          </p:cNvPr>
          <p:cNvSpPr/>
          <p:nvPr/>
        </p:nvSpPr>
        <p:spPr>
          <a:xfrm>
            <a:off x="9031574" y="6102124"/>
            <a:ext cx="2863592" cy="510916"/>
          </a:xfrm>
          <a:prstGeom prst="roundRect">
            <a:avLst>
              <a:gd name="adj" fmla="val 50000"/>
            </a:avLst>
          </a:prstGeom>
          <a:solidFill>
            <a:schemeClr val="bg1">
              <a:alpha val="7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32000" tIns="0" rIns="0" bIns="0" rtlCol="0" anchor="ctr"/>
          <a:lstStyle/>
          <a:p>
            <a:pPr algn="ctr"/>
            <a:r>
              <a:rPr lang="es-CO" sz="1600" dirty="0">
                <a:solidFill>
                  <a:schemeClr val="tx1"/>
                </a:solidFill>
                <a:latin typeface="Georgia" panose="02040502050405020303" pitchFamily="18" charset="0"/>
              </a:rPr>
              <a:t>Agenda tu cita aquí</a:t>
            </a: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3" name="Picture 2" descr="whatsapp Icon 3196008">
            <a:extLst>
              <a:ext uri="{FF2B5EF4-FFF2-40B4-BE49-F238E27FC236}">
                <a16:creationId xmlns:a16="http://schemas.microsoft.com/office/drawing/2014/main" id="{5B18F5CC-5669-E378-F294-5E8664A49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0225" y="6173328"/>
            <a:ext cx="368509" cy="36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67072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</TotalTime>
  <Words>926</Words>
  <Application>Microsoft Office PowerPoint</Application>
  <PresentationFormat>Panorámica</PresentationFormat>
  <Paragraphs>130</Paragraphs>
  <Slides>25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2" baseType="lpstr">
      <vt:lpstr>Arial</vt:lpstr>
      <vt:lpstr>Avenir Next LT Pro</vt:lpstr>
      <vt:lpstr>Calibri</vt:lpstr>
      <vt:lpstr>Calibri Light</vt:lpstr>
      <vt:lpstr>Georgia</vt:lpstr>
      <vt:lpstr>Proxima Nova Alt Rg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Daniela Gonzalez Morales</dc:creator>
  <cp:lastModifiedBy>Daniela Gonzalez Morales</cp:lastModifiedBy>
  <cp:revision>11</cp:revision>
  <dcterms:created xsi:type="dcterms:W3CDTF">2021-12-07T20:20:26Z</dcterms:created>
  <dcterms:modified xsi:type="dcterms:W3CDTF">2023-01-24T15:00:27Z</dcterms:modified>
</cp:coreProperties>
</file>

<file path=docProps/thumbnail.jpeg>
</file>